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675" r:id="rId1"/>
  </p:sldMasterIdLst>
  <p:notesMasterIdLst>
    <p:notesMasterId r:id="rId15"/>
  </p:notesMasterIdLst>
  <p:sldIdLst>
    <p:sldId id="257" r:id="rId2"/>
    <p:sldId id="276" r:id="rId3"/>
    <p:sldId id="283" r:id="rId4"/>
    <p:sldId id="287" r:id="rId5"/>
    <p:sldId id="288" r:id="rId6"/>
    <p:sldId id="284" r:id="rId7"/>
    <p:sldId id="285" r:id="rId8"/>
    <p:sldId id="289" r:id="rId9"/>
    <p:sldId id="290" r:id="rId10"/>
    <p:sldId id="293" r:id="rId11"/>
    <p:sldId id="294" r:id="rId12"/>
    <p:sldId id="295" r:id="rId13"/>
    <p:sldId id="273" r:id="rId1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412" autoAdjust="0"/>
    <p:restoredTop sz="94662" autoAdjust="0"/>
  </p:normalViewPr>
  <p:slideViewPr>
    <p:cSldViewPr>
      <p:cViewPr>
        <p:scale>
          <a:sx n="100" d="100"/>
          <a:sy n="100" d="100"/>
        </p:scale>
        <p:origin x="-516" y="930"/>
      </p:cViewPr>
      <p:guideLst>
        <p:guide orient="horz" pos="2160"/>
        <p:guide pos="2880"/>
      </p:guideLst>
    </p:cSldViewPr>
  </p:slideViewPr>
  <p:outlineViewPr>
    <p:cViewPr>
      <p:scale>
        <a:sx n="33" d="100"/>
        <a:sy n="33" d="100"/>
      </p:scale>
      <p:origin x="0" y="477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7BE334F-7375-4D8A-8240-2DEE607E8369}" type="datetimeFigureOut">
              <a:rPr lang="fa-IR" smtClean="0"/>
              <a:pPr/>
              <a:t>02/02/1439</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E31545A-0372-43CC-9A6F-7B921D823D90}" type="slidenum">
              <a:rPr lang="fa-IR" smtClean="0"/>
              <a:pPr/>
              <a:t>‹#›</a:t>
            </a:fld>
            <a:endParaRPr lang="fa-IR"/>
          </a:p>
        </p:txBody>
      </p:sp>
    </p:spTree>
    <p:extLst>
      <p:ext uri="{BB962C8B-B14F-4D97-AF65-F5344CB8AC3E}">
        <p14:creationId xmlns:p14="http://schemas.microsoft.com/office/powerpoint/2010/main" xmlns="" val="265152147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BD6E689-2E89-4B81-98BA-7CEAFBFAB771}" type="datetime10">
              <a:rPr lang="fa-IR" smtClean="0">
                <a:solidFill>
                  <a:srgbClr val="FFFFFF"/>
                </a:solidFill>
              </a:rPr>
              <a:t>يکشنبه، اکتبر 22، 2017</a:t>
            </a:fld>
            <a:endParaRPr lang="en-US">
              <a:solidFill>
                <a:srgbClr val="FFFFFF"/>
              </a:solidFill>
            </a:endParaRPr>
          </a:p>
        </p:txBody>
      </p:sp>
      <p:sp>
        <p:nvSpPr>
          <p:cNvPr id="5" name="Footer Placeholder 4"/>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6" name="Slide Number Placeholder 5"/>
          <p:cNvSpPr>
            <a:spLocks noGrp="1"/>
          </p:cNvSpPr>
          <p:nvPr>
            <p:ph type="sldNum" sz="quarter" idx="12"/>
          </p:nvPr>
        </p:nvSpPr>
        <p:spPr/>
        <p:txBody>
          <a:bodyPr/>
          <a:lstStyle/>
          <a:p>
            <a:fld id="{7EE504F4-56B8-420A-8345-CA220D471598}"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50199C-0776-4CAF-B363-E1CE82A1D1CB}" type="datetime10">
              <a:rPr lang="fa-IR" smtClean="0">
                <a:solidFill>
                  <a:srgbClr val="FFFFFF"/>
                </a:solidFill>
              </a:rPr>
              <a:t>يکشنبه، اکتبر 22، 2017</a:t>
            </a:fld>
            <a:endParaRPr lang="en-US">
              <a:solidFill>
                <a:srgbClr val="FFFFFF"/>
              </a:solidFill>
            </a:endParaRPr>
          </a:p>
        </p:txBody>
      </p:sp>
      <p:sp>
        <p:nvSpPr>
          <p:cNvPr id="5" name="Footer Placeholder 4"/>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6" name="Slide Number Placeholder 5"/>
          <p:cNvSpPr>
            <a:spLocks noGrp="1"/>
          </p:cNvSpPr>
          <p:nvPr>
            <p:ph type="sldNum" sz="quarter" idx="12"/>
          </p:nvPr>
        </p:nvSpPr>
        <p:spPr/>
        <p:txBody>
          <a:bodyPr/>
          <a:lstStyle/>
          <a:p>
            <a:fld id="{87210B93-1022-4ECC-944C-90C6B030A26D}"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9FE5B1-A1B2-4B2E-87BE-948CD03D0C1D}" type="datetime10">
              <a:rPr lang="fa-IR" smtClean="0">
                <a:solidFill>
                  <a:srgbClr val="FFFFFF"/>
                </a:solidFill>
              </a:rPr>
              <a:t>يکشنبه، اکتبر 22، 2017</a:t>
            </a:fld>
            <a:endParaRPr lang="en-US">
              <a:solidFill>
                <a:srgbClr val="FFFFFF"/>
              </a:solidFill>
            </a:endParaRPr>
          </a:p>
        </p:txBody>
      </p:sp>
      <p:sp>
        <p:nvSpPr>
          <p:cNvPr id="5" name="Footer Placeholder 4"/>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6" name="Slide Number Placeholder 5"/>
          <p:cNvSpPr>
            <a:spLocks noGrp="1"/>
          </p:cNvSpPr>
          <p:nvPr>
            <p:ph type="sldNum" sz="quarter" idx="12"/>
          </p:nvPr>
        </p:nvSpPr>
        <p:spPr/>
        <p:txBody>
          <a:bodyPr/>
          <a:lstStyle/>
          <a:p>
            <a:fld id="{C22C8057-4343-43DB-9DCC-3F192502037C}"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199857C-9748-40CB-AF97-A606D2EB96F9}" type="datetime10">
              <a:rPr lang="fa-IR" smtClean="0">
                <a:solidFill>
                  <a:srgbClr val="FFFFFF"/>
                </a:solidFill>
              </a:rPr>
              <a:t>يکشنبه، اکتبر 22، 2017</a:t>
            </a:fld>
            <a:endParaRPr lang="en-US">
              <a:solidFill>
                <a:srgbClr val="FFFFFF"/>
              </a:solidFill>
            </a:endParaRPr>
          </a:p>
        </p:txBody>
      </p:sp>
      <p:sp>
        <p:nvSpPr>
          <p:cNvPr id="5" name="Footer Placeholder 4"/>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6" name="Slide Number Placeholder 5"/>
          <p:cNvSpPr>
            <a:spLocks noGrp="1"/>
          </p:cNvSpPr>
          <p:nvPr>
            <p:ph type="sldNum" sz="quarter" idx="12"/>
          </p:nvPr>
        </p:nvSpPr>
        <p:spPr/>
        <p:txBody>
          <a:bodyPr/>
          <a:lstStyle/>
          <a:p>
            <a:fld id="{093C3A5C-D1F7-40B1-8815-D44CC7E91805}"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CA2648AF-00F5-4AE6-B4E3-E6FFD7B38452}" type="datetime10">
              <a:rPr lang="fa-IR" smtClean="0">
                <a:solidFill>
                  <a:srgbClr val="FFFFFF"/>
                </a:solidFill>
              </a:rPr>
              <a:t>يکشنبه، اکتبر 22، 2017</a:t>
            </a:fld>
            <a:endParaRPr lang="en-US">
              <a:solidFill>
                <a:srgbClr val="FFFFFF"/>
              </a:solidFill>
            </a:endParaRPr>
          </a:p>
        </p:txBody>
      </p:sp>
      <p:sp>
        <p:nvSpPr>
          <p:cNvPr id="5" name="Footer Placeholder 4"/>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6" name="Slide Number Placeholder 5"/>
          <p:cNvSpPr>
            <a:spLocks noGrp="1"/>
          </p:cNvSpPr>
          <p:nvPr>
            <p:ph type="sldNum" sz="quarter" idx="12"/>
          </p:nvPr>
        </p:nvSpPr>
        <p:spPr/>
        <p:txBody>
          <a:bodyPr/>
          <a:lstStyle/>
          <a:p>
            <a:fld id="{DB8C4A31-AA90-481F-A468-998C6DD0126E}"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5F69405-2F3B-4BE9-82C0-51006DCCA7D1}" type="datetime10">
              <a:rPr lang="fa-IR" smtClean="0">
                <a:solidFill>
                  <a:srgbClr val="FFFFFF"/>
                </a:solidFill>
              </a:rPr>
              <a:t>يکشنبه، اکتبر 22، 2017</a:t>
            </a:fld>
            <a:endParaRPr lang="en-US">
              <a:solidFill>
                <a:srgbClr val="FFFFFF"/>
              </a:solidFill>
            </a:endParaRPr>
          </a:p>
        </p:txBody>
      </p:sp>
      <p:sp>
        <p:nvSpPr>
          <p:cNvPr id="6" name="Footer Placeholder 5"/>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7" name="Slide Number Placeholder 6"/>
          <p:cNvSpPr>
            <a:spLocks noGrp="1"/>
          </p:cNvSpPr>
          <p:nvPr>
            <p:ph type="sldNum" sz="quarter" idx="12"/>
          </p:nvPr>
        </p:nvSpPr>
        <p:spPr/>
        <p:txBody>
          <a:bodyPr/>
          <a:lstStyle/>
          <a:p>
            <a:fld id="{3F54ACFC-11AE-4FD2-AE51-15AD397A26A1}" type="slidenum">
              <a:rPr lang="ar-SA" smtClean="0">
                <a:solidFill>
                  <a:srgbClr val="FFFFFF"/>
                </a:solidFill>
              </a:rPr>
              <a:pPr/>
              <a:t>‹#›</a:t>
            </a:fld>
            <a:endParaRPr lang="en-US">
              <a:solidFill>
                <a:srgbClr val="FFFFFF"/>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transition>
    <p:check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468E450-F286-4DEC-BC2C-1E251BE4E821}" type="datetime10">
              <a:rPr lang="fa-IR" smtClean="0">
                <a:solidFill>
                  <a:srgbClr val="FFFFFF"/>
                </a:solidFill>
              </a:rPr>
              <a:t>يکشنبه، اکتبر 22، 2017</a:t>
            </a:fld>
            <a:endParaRPr lang="en-US">
              <a:solidFill>
                <a:srgbClr val="FFFFFF"/>
              </a:solidFill>
            </a:endParaRPr>
          </a:p>
        </p:txBody>
      </p:sp>
      <p:sp>
        <p:nvSpPr>
          <p:cNvPr id="8" name="Footer Placeholder 7"/>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9" name="Slide Number Placeholder 8"/>
          <p:cNvSpPr>
            <a:spLocks noGrp="1"/>
          </p:cNvSpPr>
          <p:nvPr>
            <p:ph type="sldNum" sz="quarter" idx="12"/>
          </p:nvPr>
        </p:nvSpPr>
        <p:spPr/>
        <p:txBody>
          <a:bodyPr/>
          <a:lstStyle/>
          <a:p>
            <a:fld id="{2DBC40C3-6708-4F9D-B4C8-665DE292F4FE}"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EEF432-2F54-4CA7-9309-3B5E0CBCDAF9}" type="datetime10">
              <a:rPr lang="fa-IR" smtClean="0">
                <a:solidFill>
                  <a:srgbClr val="FFFFFF"/>
                </a:solidFill>
              </a:rPr>
              <a:t>يکشنبه، اکتبر 22، 2017</a:t>
            </a:fld>
            <a:endParaRPr lang="en-US">
              <a:solidFill>
                <a:srgbClr val="FFFFFF"/>
              </a:solidFill>
            </a:endParaRPr>
          </a:p>
        </p:txBody>
      </p:sp>
      <p:sp>
        <p:nvSpPr>
          <p:cNvPr id="4" name="Footer Placeholder 3"/>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5" name="Slide Number Placeholder 4"/>
          <p:cNvSpPr>
            <a:spLocks noGrp="1"/>
          </p:cNvSpPr>
          <p:nvPr>
            <p:ph type="sldNum" sz="quarter" idx="12"/>
          </p:nvPr>
        </p:nvSpPr>
        <p:spPr/>
        <p:txBody>
          <a:bodyPr/>
          <a:lstStyle/>
          <a:p>
            <a:fld id="{6A8E2FF1-1506-4B65-A34A-AA7CBE3B08DA}"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B28B51-28FF-41BA-B3EA-273E0450C3AA}" type="datetime10">
              <a:rPr lang="fa-IR" smtClean="0">
                <a:solidFill>
                  <a:srgbClr val="FFFFFF"/>
                </a:solidFill>
              </a:rPr>
              <a:t>يکشنبه، اکتبر 22، 2017</a:t>
            </a:fld>
            <a:endParaRPr lang="en-US">
              <a:solidFill>
                <a:srgbClr val="FFFFFF"/>
              </a:solidFill>
            </a:endParaRPr>
          </a:p>
        </p:txBody>
      </p:sp>
      <p:sp>
        <p:nvSpPr>
          <p:cNvPr id="3" name="Footer Placeholder 2"/>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4" name="Slide Number Placeholder 3"/>
          <p:cNvSpPr>
            <a:spLocks noGrp="1"/>
          </p:cNvSpPr>
          <p:nvPr>
            <p:ph type="sldNum" sz="quarter" idx="12"/>
          </p:nvPr>
        </p:nvSpPr>
        <p:spPr/>
        <p:txBody>
          <a:bodyPr/>
          <a:lstStyle/>
          <a:p>
            <a:fld id="{97A269C6-D0DD-4354-BD18-5CCA2F461862}"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BD7EAA56-0F02-4513-A452-B79E25FB42FB}" type="datetime10">
              <a:rPr lang="fa-IR" smtClean="0">
                <a:solidFill>
                  <a:srgbClr val="FFFFFF"/>
                </a:solidFill>
              </a:rPr>
              <a:t>يکشنبه، اکتبر 22، 2017</a:t>
            </a:fld>
            <a:endParaRPr lang="en-US">
              <a:solidFill>
                <a:srgbClr val="FFFFFF"/>
              </a:solidFill>
            </a:endParaRPr>
          </a:p>
        </p:txBody>
      </p:sp>
      <p:sp>
        <p:nvSpPr>
          <p:cNvPr id="6" name="Footer Placeholder 5"/>
          <p:cNvSpPr>
            <a:spLocks noGrp="1"/>
          </p:cNvSpPr>
          <p:nvPr>
            <p:ph type="ftr" sz="quarter" idx="11"/>
          </p:nvPr>
        </p:nvSpPr>
        <p:spPr/>
        <p:txBody>
          <a:bodyPr/>
          <a:lstStyle>
            <a:lvl1pPr>
              <a:defRPr>
                <a:solidFill>
                  <a:schemeClr val="tx2"/>
                </a:solidFill>
              </a:defRPr>
            </a:lvl1p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2F0F7493-5FE7-441A-9A28-89A2F3C85E4F}"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CCA625-0948-48AE-9759-A6C5BDEA465D}" type="datetime10">
              <a:rPr lang="fa-IR" smtClean="0">
                <a:solidFill>
                  <a:srgbClr val="FFFFFF"/>
                </a:solidFill>
              </a:rPr>
              <a:t>يکشنبه، اکتبر 22، 2017</a:t>
            </a:fld>
            <a:endParaRPr lang="en-US">
              <a:solidFill>
                <a:srgbClr val="FFFFFF"/>
              </a:solidFill>
            </a:endParaRPr>
          </a:p>
        </p:txBody>
      </p:sp>
      <p:sp>
        <p:nvSpPr>
          <p:cNvPr id="6" name="Footer Placeholder 5"/>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7" name="Slide Number Placeholder 6"/>
          <p:cNvSpPr>
            <a:spLocks noGrp="1"/>
          </p:cNvSpPr>
          <p:nvPr>
            <p:ph type="sldNum" sz="quarter" idx="12"/>
          </p:nvPr>
        </p:nvSpPr>
        <p:spPr/>
        <p:txBody>
          <a:bodyPr/>
          <a:lstStyle/>
          <a:p>
            <a:fld id="{5EFD0AD4-113F-4C5D-8791-758CB0CB377F}" type="slidenum">
              <a:rPr lang="ar-SA" smtClean="0">
                <a:solidFill>
                  <a:srgbClr val="FFFFFF"/>
                </a:solidFill>
              </a:rPr>
              <a:pPr/>
              <a:t>‹#›</a:t>
            </a:fld>
            <a:endParaRPr lang="en-US">
              <a:solidFill>
                <a:srgbClr val="FFFFFF"/>
              </a:solidFill>
            </a:endParaRPr>
          </a:p>
        </p:txBody>
      </p:sp>
    </p:spTree>
  </p:cSld>
  <p:clrMapOvr>
    <a:masterClrMapping/>
  </p:clrMapOvr>
  <p:transition>
    <p:check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pPr algn="l" rtl="0" fontAlgn="base">
              <a:spcBef>
                <a:spcPct val="0"/>
              </a:spcBef>
              <a:spcAft>
                <a:spcPct val="0"/>
              </a:spcAft>
            </a:pPr>
            <a:fld id="{CCFAB859-B341-4F83-A1FC-B10BC54997F8}" type="datetime10">
              <a:rPr lang="fa-IR" smtClean="0">
                <a:solidFill>
                  <a:srgbClr val="FFFFFF"/>
                </a:solidFill>
              </a:rPr>
              <a:t>يکشنبه، اکتبر 22، 2017</a:t>
            </a:fld>
            <a:endParaRPr lang="en-US">
              <a:solidFill>
                <a:srgbClr val="FFFFFF"/>
              </a:solidFill>
            </a:endParaRPr>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pPr rtl="0" fontAlgn="base">
              <a:spcBef>
                <a:spcPct val="0"/>
              </a:spcBef>
              <a:spcAft>
                <a:spcPct val="0"/>
              </a:spcAft>
            </a:pPr>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pPr rtl="0" fontAlgn="base">
              <a:spcBef>
                <a:spcPct val="0"/>
              </a:spcBef>
              <a:spcAft>
                <a:spcPct val="0"/>
              </a:spcAft>
            </a:pPr>
            <a:fld id="{BA762405-0115-4D4B-B6BB-22B348A55A2A}" type="slidenum">
              <a:rPr lang="ar-SA" smtClean="0">
                <a:solidFill>
                  <a:srgbClr val="FFFFFF"/>
                </a:solidFill>
              </a:rPr>
              <a:pPr rtl="0" fontAlgn="base">
                <a:spcBef>
                  <a:spcPct val="0"/>
                </a:spcBef>
                <a:spcAft>
                  <a:spcPct val="0"/>
                </a:spcAft>
              </a:pPr>
              <a:t>‹#›</a:t>
            </a:fld>
            <a:endParaRPr 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checker/>
  </p:transition>
  <p:timing>
    <p:tnLst>
      <p:par>
        <p:cTn id="1" dur="indefinite" restart="never" nodeType="tmRoot"/>
      </p:par>
    </p:tnLst>
  </p:timing>
  <p:hf hdr="0"/>
  <p:txStyles>
    <p:titleStyle>
      <a:lvl1pPr algn="l" defTabSz="914400" rtl="1"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r" defTabSz="914400" rtl="1"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r" defTabSz="914400" rtl="1"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r" defTabSz="914400" rtl="1"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r" defTabSz="914400" rtl="1"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r" defTabSz="914400" rtl="1"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r" defTabSz="914400" rtl="1"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r" defTabSz="914400" rtl="1"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r" defTabSz="914400" rtl="1"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r" defTabSz="914400" rtl="1"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a:xfrm>
            <a:off x="683568" y="1124744"/>
            <a:ext cx="7848872" cy="926976"/>
          </a:xfrm>
        </p:spPr>
        <p:style>
          <a:lnRef idx="3">
            <a:schemeClr val="lt1"/>
          </a:lnRef>
          <a:fillRef idx="1">
            <a:schemeClr val="accent3"/>
          </a:fillRef>
          <a:effectRef idx="1">
            <a:schemeClr val="accent3"/>
          </a:effectRef>
          <a:fontRef idx="minor">
            <a:schemeClr val="lt1"/>
          </a:fontRef>
        </p:style>
        <p:txBody>
          <a:bodyPr/>
          <a:lstStyle/>
          <a:p>
            <a:pPr algn="ctr"/>
            <a:r>
              <a:rPr lang="fa-IR" b="1" dirty="0">
                <a:latin typeface="Times New Roman"/>
                <a:ea typeface="Times New Roman"/>
                <a:cs typeface="B Zar"/>
              </a:rPr>
              <a:t>تهيه و تنظيم طرح تحقيق</a:t>
            </a:r>
          </a:p>
        </p:txBody>
      </p:sp>
      <p:sp>
        <p:nvSpPr>
          <p:cNvPr id="250883" name="Rectangle 3"/>
          <p:cNvSpPr>
            <a:spLocks noGrp="1" noChangeArrowheads="1"/>
          </p:cNvSpPr>
          <p:nvPr>
            <p:ph idx="1"/>
          </p:nvPr>
        </p:nvSpPr>
        <p:spPr>
          <a:xfrm>
            <a:off x="683568" y="2060849"/>
            <a:ext cx="7844482" cy="2952328"/>
          </a:xfrm>
        </p:spPr>
        <p:style>
          <a:lnRef idx="2">
            <a:schemeClr val="accent3"/>
          </a:lnRef>
          <a:fillRef idx="1">
            <a:schemeClr val="lt1"/>
          </a:fillRef>
          <a:effectRef idx="0">
            <a:schemeClr val="accent3"/>
          </a:effectRef>
          <a:fontRef idx="minor">
            <a:schemeClr val="dk1"/>
          </a:fontRef>
        </p:style>
        <p:txBody>
          <a:bodyPr anchor="ctr">
            <a:normAutofit/>
          </a:bodyPr>
          <a:lstStyle/>
          <a:p>
            <a:pPr algn="ctr"/>
            <a:r>
              <a:rPr lang="fa-IR" dirty="0">
                <a:solidFill>
                  <a:srgbClr val="002060"/>
                </a:solidFill>
                <a:cs typeface="Zar" pitchFamily="2" charset="-78"/>
              </a:rPr>
              <a:t>درس روش تحقیق پیشرفته</a:t>
            </a:r>
          </a:p>
          <a:p>
            <a:pPr algn="ctr"/>
            <a:r>
              <a:rPr lang="fa-IR" dirty="0">
                <a:solidFill>
                  <a:srgbClr val="002060"/>
                </a:solidFill>
                <a:cs typeface="Zar" pitchFamily="2" charset="-78"/>
              </a:rPr>
              <a:t>تدوین:</a:t>
            </a:r>
          </a:p>
          <a:p>
            <a:pPr algn="ctr"/>
            <a:r>
              <a:rPr lang="fa-IR" dirty="0" smtClean="0">
                <a:solidFill>
                  <a:srgbClr val="002060"/>
                </a:solidFill>
                <a:cs typeface="Zar" pitchFamily="2" charset="-78"/>
              </a:rPr>
              <a:t>- </a:t>
            </a:r>
            <a:r>
              <a:rPr lang="fa-IR" dirty="0">
                <a:solidFill>
                  <a:srgbClr val="002060"/>
                </a:solidFill>
                <a:cs typeface="Zar" pitchFamily="2" charset="-78"/>
              </a:rPr>
              <a:t>علیرضا خزایی</a:t>
            </a:r>
          </a:p>
          <a:p>
            <a:pPr algn="ctr"/>
            <a:r>
              <a:rPr lang="fa-IR" dirty="0" smtClean="0">
                <a:solidFill>
                  <a:srgbClr val="002060"/>
                </a:solidFill>
                <a:cs typeface="Zar" pitchFamily="2" charset="-78"/>
              </a:rPr>
              <a:t>با استفاده از کتاب </a:t>
            </a:r>
            <a:r>
              <a:rPr lang="fa-IR" dirty="0">
                <a:solidFill>
                  <a:srgbClr val="002060"/>
                </a:solidFill>
                <a:cs typeface="Zar" pitchFamily="2" charset="-78"/>
              </a:rPr>
              <a:t>مقدمه ای بر روش تحقیق در علوم انسانی دکتر محمدرضا </a:t>
            </a:r>
            <a:r>
              <a:rPr lang="fa-IR" dirty="0" smtClean="0">
                <a:solidFill>
                  <a:srgbClr val="002060"/>
                </a:solidFill>
                <a:cs typeface="Zar" pitchFamily="2" charset="-78"/>
              </a:rPr>
              <a:t>حافظ نیا همراه با تغییرات اعمال شده</a:t>
            </a:r>
            <a:endParaRPr lang="fa-IR" dirty="0">
              <a:solidFill>
                <a:srgbClr val="002060"/>
              </a:solidFill>
              <a:cs typeface="Zar" pitchFamily="2"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3568" y="44624"/>
            <a:ext cx="7848872" cy="1072120"/>
          </a:xfrm>
          <a:prstGeom prst="rect">
            <a:avLst/>
          </a:prstGeom>
        </p:spPr>
      </p:pic>
      <p:sp>
        <p:nvSpPr>
          <p:cNvPr id="3" name="Date Placeholder 2"/>
          <p:cNvSpPr>
            <a:spLocks noGrp="1"/>
          </p:cNvSpPr>
          <p:nvPr>
            <p:ph type="dt" sz="half" idx="10"/>
          </p:nvPr>
        </p:nvSpPr>
        <p:spPr/>
        <p:txBody>
          <a:bodyPr/>
          <a:lstStyle/>
          <a:p>
            <a:fld id="{49A850AF-F474-4650-B5DA-A03AB8BD8CA6}" type="datetime10">
              <a:rPr lang="fa-IR" smtClean="0">
                <a:solidFill>
                  <a:srgbClr val="FFFFFF"/>
                </a:solidFill>
              </a:rPr>
              <a:t>يکشنبه، اکتبر 22، 2017</a:t>
            </a:fld>
            <a:endParaRPr lang="en-US">
              <a:solidFill>
                <a:srgbClr val="FFFFFF"/>
              </a:solidFill>
            </a:endParaRPr>
          </a:p>
        </p:txBody>
      </p:sp>
      <p:sp>
        <p:nvSpPr>
          <p:cNvPr id="4" name="Footer Placeholder 3"/>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dirty="0">
              <a:solidFill>
                <a:srgbClr val="FFFFFF"/>
              </a:solidFill>
            </a:endParaRPr>
          </a:p>
        </p:txBody>
      </p:sp>
      <p:sp>
        <p:nvSpPr>
          <p:cNvPr id="5" name="Slide Number Placeholder 4"/>
          <p:cNvSpPr>
            <a:spLocks noGrp="1"/>
          </p:cNvSpPr>
          <p:nvPr>
            <p:ph type="sldNum" sz="quarter" idx="12"/>
          </p:nvPr>
        </p:nvSpPr>
        <p:spPr/>
        <p:txBody>
          <a:bodyPr/>
          <a:lstStyle/>
          <a:p>
            <a:fld id="{093C3A5C-D1F7-40B1-8815-D44CC7E91805}" type="slidenum">
              <a:rPr lang="ar-SA" smtClean="0">
                <a:solidFill>
                  <a:srgbClr val="FFFFFF"/>
                </a:solidFill>
              </a:rPr>
              <a:pPr/>
              <a:t>1</a:t>
            </a:fld>
            <a:endParaRPr lang="en-US">
              <a:solidFill>
                <a:srgbClr val="FFFFFF"/>
              </a:solidFill>
            </a:endParaRPr>
          </a:p>
        </p:txBody>
      </p:sp>
    </p:spTree>
    <p:extLst>
      <p:ext uri="{BB962C8B-B14F-4D97-AF65-F5344CB8AC3E}">
        <p14:creationId xmlns:p14="http://schemas.microsoft.com/office/powerpoint/2010/main" xmlns="" val="1726476458"/>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0882"/>
                                        </p:tgtEl>
                                        <p:attrNameLst>
                                          <p:attrName>style.visibility</p:attrName>
                                        </p:attrNameLst>
                                      </p:cBhvr>
                                      <p:to>
                                        <p:strVal val="visible"/>
                                      </p:to>
                                    </p:set>
                                    <p:animEffect transition="in" filter="fade">
                                      <p:cBhvr>
                                        <p:cTn id="7" dur="1000"/>
                                        <p:tgtEl>
                                          <p:spTgt spid="250882"/>
                                        </p:tgtEl>
                                      </p:cBhvr>
                                    </p:animEffect>
                                    <p:anim calcmode="lin" valueType="num">
                                      <p:cBhvr>
                                        <p:cTn id="8" dur="1000" fill="hold"/>
                                        <p:tgtEl>
                                          <p:spTgt spid="250882"/>
                                        </p:tgtEl>
                                        <p:attrNameLst>
                                          <p:attrName>ppt_x</p:attrName>
                                        </p:attrNameLst>
                                      </p:cBhvr>
                                      <p:tavLst>
                                        <p:tav tm="0">
                                          <p:val>
                                            <p:strVal val="#ppt_x"/>
                                          </p:val>
                                        </p:tav>
                                        <p:tav tm="100000">
                                          <p:val>
                                            <p:strVal val="#ppt_x"/>
                                          </p:val>
                                        </p:tav>
                                      </p:tavLst>
                                    </p:anim>
                                    <p:anim calcmode="lin" valueType="num">
                                      <p:cBhvr>
                                        <p:cTn id="9" dur="1000" fill="hold"/>
                                        <p:tgtEl>
                                          <p:spTgt spid="25088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50883">
                                            <p:bg/>
                                          </p:spTgt>
                                        </p:tgtEl>
                                        <p:attrNameLst>
                                          <p:attrName>style.visibility</p:attrName>
                                        </p:attrNameLst>
                                      </p:cBhvr>
                                      <p:to>
                                        <p:strVal val="visible"/>
                                      </p:to>
                                    </p:set>
                                    <p:animEffect transition="in" filter="fade">
                                      <p:cBhvr>
                                        <p:cTn id="14" dur="1000"/>
                                        <p:tgtEl>
                                          <p:spTgt spid="250883">
                                            <p:bg/>
                                          </p:spTgt>
                                        </p:tgtEl>
                                      </p:cBhvr>
                                    </p:animEffect>
                                    <p:anim calcmode="lin" valueType="num">
                                      <p:cBhvr>
                                        <p:cTn id="15" dur="1000" fill="hold"/>
                                        <p:tgtEl>
                                          <p:spTgt spid="250883">
                                            <p:bg/>
                                          </p:spTgt>
                                        </p:tgtEl>
                                        <p:attrNameLst>
                                          <p:attrName>ppt_x</p:attrName>
                                        </p:attrNameLst>
                                      </p:cBhvr>
                                      <p:tavLst>
                                        <p:tav tm="0">
                                          <p:val>
                                            <p:strVal val="#ppt_x"/>
                                          </p:val>
                                        </p:tav>
                                        <p:tav tm="100000">
                                          <p:val>
                                            <p:strVal val="#ppt_x"/>
                                          </p:val>
                                        </p:tav>
                                      </p:tavLst>
                                    </p:anim>
                                    <p:anim calcmode="lin" valueType="num">
                                      <p:cBhvr>
                                        <p:cTn id="16" dur="1000" fill="hold"/>
                                        <p:tgtEl>
                                          <p:spTgt spid="250883">
                                            <p:bg/>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250883">
                                            <p:txEl>
                                              <p:pRg st="0" end="0"/>
                                            </p:txEl>
                                          </p:spTgt>
                                        </p:tgtEl>
                                        <p:attrNameLst>
                                          <p:attrName>style.visibility</p:attrName>
                                        </p:attrNameLst>
                                      </p:cBhvr>
                                      <p:to>
                                        <p:strVal val="visible"/>
                                      </p:to>
                                    </p:set>
                                    <p:animEffect transition="in" filter="fade">
                                      <p:cBhvr>
                                        <p:cTn id="21" dur="1000"/>
                                        <p:tgtEl>
                                          <p:spTgt spid="250883">
                                            <p:txEl>
                                              <p:pRg st="0" end="0"/>
                                            </p:txEl>
                                          </p:spTgt>
                                        </p:tgtEl>
                                      </p:cBhvr>
                                    </p:animEffect>
                                    <p:anim calcmode="lin" valueType="num">
                                      <p:cBhvr>
                                        <p:cTn id="22" dur="1000" fill="hold"/>
                                        <p:tgtEl>
                                          <p:spTgt spid="25088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5088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250883">
                                            <p:txEl>
                                              <p:pRg st="1" end="1"/>
                                            </p:txEl>
                                          </p:spTgt>
                                        </p:tgtEl>
                                        <p:attrNameLst>
                                          <p:attrName>style.visibility</p:attrName>
                                        </p:attrNameLst>
                                      </p:cBhvr>
                                      <p:to>
                                        <p:strVal val="visible"/>
                                      </p:to>
                                    </p:set>
                                    <p:animEffect transition="in" filter="fade">
                                      <p:cBhvr>
                                        <p:cTn id="28" dur="1000"/>
                                        <p:tgtEl>
                                          <p:spTgt spid="250883">
                                            <p:txEl>
                                              <p:pRg st="1" end="1"/>
                                            </p:txEl>
                                          </p:spTgt>
                                        </p:tgtEl>
                                      </p:cBhvr>
                                    </p:animEffect>
                                    <p:anim calcmode="lin" valueType="num">
                                      <p:cBhvr>
                                        <p:cTn id="29" dur="1000" fill="hold"/>
                                        <p:tgtEl>
                                          <p:spTgt spid="25088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25088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250883">
                                            <p:txEl>
                                              <p:pRg st="2" end="2"/>
                                            </p:txEl>
                                          </p:spTgt>
                                        </p:tgtEl>
                                        <p:attrNameLst>
                                          <p:attrName>style.visibility</p:attrName>
                                        </p:attrNameLst>
                                      </p:cBhvr>
                                      <p:to>
                                        <p:strVal val="visible"/>
                                      </p:to>
                                    </p:set>
                                    <p:animEffect transition="in" filter="fade">
                                      <p:cBhvr>
                                        <p:cTn id="35" dur="1000"/>
                                        <p:tgtEl>
                                          <p:spTgt spid="250883">
                                            <p:txEl>
                                              <p:pRg st="2" end="2"/>
                                            </p:txEl>
                                          </p:spTgt>
                                        </p:tgtEl>
                                      </p:cBhvr>
                                    </p:animEffect>
                                    <p:anim calcmode="lin" valueType="num">
                                      <p:cBhvr>
                                        <p:cTn id="36" dur="1000" fill="hold"/>
                                        <p:tgtEl>
                                          <p:spTgt spid="25088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25088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250883">
                                            <p:txEl>
                                              <p:pRg st="3" end="3"/>
                                            </p:txEl>
                                          </p:spTgt>
                                        </p:tgtEl>
                                        <p:attrNameLst>
                                          <p:attrName>style.visibility</p:attrName>
                                        </p:attrNameLst>
                                      </p:cBhvr>
                                      <p:to>
                                        <p:strVal val="visible"/>
                                      </p:to>
                                    </p:set>
                                    <p:animEffect transition="in" filter="fade">
                                      <p:cBhvr>
                                        <p:cTn id="42" dur="1000"/>
                                        <p:tgtEl>
                                          <p:spTgt spid="250883">
                                            <p:txEl>
                                              <p:pRg st="3" end="3"/>
                                            </p:txEl>
                                          </p:spTgt>
                                        </p:tgtEl>
                                      </p:cBhvr>
                                    </p:animEffect>
                                    <p:anim calcmode="lin" valueType="num">
                                      <p:cBhvr>
                                        <p:cTn id="43" dur="1000" fill="hold"/>
                                        <p:tgtEl>
                                          <p:spTgt spid="250883">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25088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2" grpId="0" animBg="1"/>
      <p:bldP spid="250883"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smtClean="0">
                <a:cs typeface="Zar" pitchFamily="2" charset="-78"/>
              </a:rPr>
              <a:t>عناصر طرح تحقیق</a:t>
            </a:r>
            <a:endParaRPr lang="fa-IR" b="1"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marL="45720" lvl="0" indent="0" algn="justLow">
              <a:spcBef>
                <a:spcPct val="20000"/>
              </a:spcBef>
              <a:spcAft>
                <a:spcPts val="300"/>
              </a:spcAft>
              <a:buClr>
                <a:srgbClr val="F14124">
                  <a:lumMod val="75000"/>
                </a:srgbClr>
              </a:buClr>
              <a:buSzPct val="130000"/>
              <a:defRPr/>
            </a:pPr>
            <a:r>
              <a:rPr lang="fa-IR" sz="1900" dirty="0">
                <a:solidFill>
                  <a:schemeClr val="accent6">
                    <a:lumMod val="50000"/>
                  </a:schemeClr>
                </a:solidFill>
                <a:latin typeface="Trebuchet MS"/>
                <a:cs typeface="B Zar" pitchFamily="2" charset="-78"/>
              </a:rPr>
              <a:t>عناصر طرح تحقیق که در این درس مد نظر ماست، به شرح زیر </a:t>
            </a:r>
            <a:r>
              <a:rPr lang="fa-IR" sz="1900" dirty="0" smtClean="0">
                <a:solidFill>
                  <a:schemeClr val="accent6">
                    <a:lumMod val="50000"/>
                  </a:schemeClr>
                </a:solidFill>
                <a:latin typeface="Trebuchet MS"/>
                <a:cs typeface="B Zar" pitchFamily="2" charset="-78"/>
              </a:rPr>
              <a:t>است: </a:t>
            </a:r>
            <a:r>
              <a:rPr lang="fa-IR" sz="1900" dirty="0" smtClean="0">
                <a:solidFill>
                  <a:schemeClr val="accent6">
                    <a:lumMod val="50000"/>
                  </a:schemeClr>
                </a:solidFill>
                <a:latin typeface="Trebuchet MS"/>
                <a:cs typeface="B Zar" pitchFamily="2" charset="-78"/>
                <a:sym typeface="Wingdings" pitchFamily="2" charset="2"/>
              </a:rPr>
              <a:t>(ادامه)</a:t>
            </a:r>
            <a:endParaRPr lang="fa-IR" sz="1900" dirty="0" smtClean="0">
              <a:solidFill>
                <a:schemeClr val="accent6">
                  <a:lumMod val="50000"/>
                </a:schemeClr>
              </a:solidFill>
              <a:latin typeface="Trebuchet MS"/>
              <a:cs typeface="B Zar" pitchFamily="2" charset="-78"/>
            </a:endParaRP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روش </a:t>
            </a:r>
            <a:r>
              <a:rPr lang="fa-IR" sz="1900" dirty="0">
                <a:solidFill>
                  <a:schemeClr val="accent6">
                    <a:lumMod val="50000"/>
                  </a:schemeClr>
                </a:solidFill>
                <a:latin typeface="Trebuchet MS"/>
                <a:cs typeface="B Zar" pitchFamily="2" charset="-78"/>
              </a:rPr>
              <a:t>تحقيق</a:t>
            </a: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روش </a:t>
            </a:r>
            <a:r>
              <a:rPr lang="fa-IR" sz="1900" dirty="0">
                <a:solidFill>
                  <a:schemeClr val="accent6">
                    <a:lumMod val="50000"/>
                  </a:schemeClr>
                </a:solidFill>
                <a:latin typeface="Trebuchet MS"/>
                <a:cs typeface="B Zar" pitchFamily="2" charset="-78"/>
              </a:rPr>
              <a:t>جمع آوري داده ها</a:t>
            </a: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روش </a:t>
            </a:r>
            <a:r>
              <a:rPr lang="fa-IR" sz="1900" dirty="0">
                <a:solidFill>
                  <a:schemeClr val="accent6">
                    <a:lumMod val="50000"/>
                  </a:schemeClr>
                </a:solidFill>
                <a:latin typeface="Trebuchet MS"/>
                <a:cs typeface="B Zar" pitchFamily="2" charset="-78"/>
              </a:rPr>
              <a:t>آماري مورد استفاده</a:t>
            </a: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زمان </a:t>
            </a:r>
            <a:r>
              <a:rPr lang="fa-IR" sz="1900" dirty="0">
                <a:solidFill>
                  <a:schemeClr val="accent6">
                    <a:lumMod val="50000"/>
                  </a:schemeClr>
                </a:solidFill>
                <a:latin typeface="Trebuchet MS"/>
                <a:cs typeface="B Zar" pitchFamily="2" charset="-78"/>
              </a:rPr>
              <a:t>بندي اجراي تحقيق</a:t>
            </a: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منابع </a:t>
            </a:r>
            <a:r>
              <a:rPr lang="fa-IR" sz="1900" dirty="0">
                <a:solidFill>
                  <a:schemeClr val="accent6">
                    <a:lumMod val="50000"/>
                  </a:schemeClr>
                </a:solidFill>
                <a:latin typeface="Trebuchet MS"/>
                <a:cs typeface="B Zar" pitchFamily="2" charset="-78"/>
              </a:rPr>
              <a:t>و مآخذ مورد استفاده (داخلي و خارجي)</a:t>
            </a:r>
          </a:p>
          <a:p>
            <a:pPr marL="45720" lvl="0" indent="0" algn="justLow">
              <a:spcBef>
                <a:spcPct val="20000"/>
              </a:spcBef>
              <a:spcAft>
                <a:spcPts val="300"/>
              </a:spcAft>
              <a:buClr>
                <a:srgbClr val="F14124">
                  <a:lumMod val="75000"/>
                </a:srgbClr>
              </a:buClr>
              <a:buSzPct val="130000"/>
              <a:defRPr/>
            </a:pPr>
            <a:endParaRPr lang="fa-IR" sz="1900" dirty="0" smtClean="0">
              <a:solidFill>
                <a:schemeClr val="accent6">
                  <a:lumMod val="50000"/>
                </a:schemeClr>
              </a:solidFill>
              <a:latin typeface="Trebuchet MS"/>
              <a:cs typeface="B Zar" pitchFamily="2" charset="-78"/>
            </a:endParaRPr>
          </a:p>
        </p:txBody>
      </p:sp>
      <p:sp>
        <p:nvSpPr>
          <p:cNvPr id="2" name="Date Placeholder 1"/>
          <p:cNvSpPr>
            <a:spLocks noGrp="1"/>
          </p:cNvSpPr>
          <p:nvPr>
            <p:ph type="dt" sz="half" idx="10"/>
          </p:nvPr>
        </p:nvSpPr>
        <p:spPr/>
        <p:txBody>
          <a:bodyPr/>
          <a:lstStyle/>
          <a:p>
            <a:fld id="{4B7E834B-6336-4ED4-8374-CF82CCBD0805}"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10</a:t>
            </a:fld>
            <a:endParaRPr lang="en-US"/>
          </a:p>
        </p:txBody>
      </p:sp>
    </p:spTree>
    <p:extLst>
      <p:ext uri="{BB962C8B-B14F-4D97-AF65-F5344CB8AC3E}">
        <p14:creationId xmlns:p14="http://schemas.microsoft.com/office/powerpoint/2010/main" xmlns="" val="3194747576"/>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1" end="1"/>
                                            </p:txEl>
                                          </p:spTgt>
                                        </p:tgtEl>
                                        <p:attrNameLst>
                                          <p:attrName>style.visibility</p:attrName>
                                        </p:attrNameLst>
                                      </p:cBhvr>
                                      <p:to>
                                        <p:strVal val="visible"/>
                                      </p:to>
                                    </p:set>
                                    <p:anim calcmode="lin" valueType="num">
                                      <p:cBhvr>
                                        <p:cTn id="26" dur="1000" fill="hold"/>
                                        <p:tgtEl>
                                          <p:spTgt spid="329731">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29731">
                                            <p:txEl>
                                              <p:pRg st="2" end="2"/>
                                            </p:txEl>
                                          </p:spTgt>
                                        </p:tgtEl>
                                        <p:attrNameLst>
                                          <p:attrName>style.visibility</p:attrName>
                                        </p:attrNameLst>
                                      </p:cBhvr>
                                      <p:to>
                                        <p:strVal val="visible"/>
                                      </p:to>
                                    </p:set>
                                    <p:anim calcmode="lin" valueType="num">
                                      <p:cBhvr>
                                        <p:cTn id="33" dur="1000" fill="hold"/>
                                        <p:tgtEl>
                                          <p:spTgt spid="329731">
                                            <p:txEl>
                                              <p:pRg st="2" end="2"/>
                                            </p:txEl>
                                          </p:spTgt>
                                        </p:tgtEl>
                                        <p:attrNameLst>
                                          <p:attrName>ppt_x</p:attrName>
                                        </p:attrNameLst>
                                      </p:cBhvr>
                                      <p:tavLst>
                                        <p:tav tm="0">
                                          <p:val>
                                            <p:strVal val="#ppt_x-.2"/>
                                          </p:val>
                                        </p:tav>
                                        <p:tav tm="100000">
                                          <p:val>
                                            <p:strVal val="#ppt_x"/>
                                          </p:val>
                                        </p:tav>
                                      </p:tavLst>
                                    </p:anim>
                                    <p:anim calcmode="lin" valueType="num">
                                      <p:cBhvr>
                                        <p:cTn id="34" dur="1000" fill="hold"/>
                                        <p:tgtEl>
                                          <p:spTgt spid="32973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29731">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29731">
                                            <p:txEl>
                                              <p:pRg st="3" end="3"/>
                                            </p:txEl>
                                          </p:spTgt>
                                        </p:tgtEl>
                                        <p:attrNameLst>
                                          <p:attrName>style.visibility</p:attrName>
                                        </p:attrNameLst>
                                      </p:cBhvr>
                                      <p:to>
                                        <p:strVal val="visible"/>
                                      </p:to>
                                    </p:set>
                                    <p:anim calcmode="lin" valueType="num">
                                      <p:cBhvr>
                                        <p:cTn id="40" dur="1000" fill="hold"/>
                                        <p:tgtEl>
                                          <p:spTgt spid="329731">
                                            <p:txEl>
                                              <p:pRg st="3" end="3"/>
                                            </p:txEl>
                                          </p:spTgt>
                                        </p:tgtEl>
                                        <p:attrNameLst>
                                          <p:attrName>ppt_x</p:attrName>
                                        </p:attrNameLst>
                                      </p:cBhvr>
                                      <p:tavLst>
                                        <p:tav tm="0">
                                          <p:val>
                                            <p:strVal val="#ppt_x-.2"/>
                                          </p:val>
                                        </p:tav>
                                        <p:tav tm="100000">
                                          <p:val>
                                            <p:strVal val="#ppt_x"/>
                                          </p:val>
                                        </p:tav>
                                      </p:tavLst>
                                    </p:anim>
                                    <p:anim calcmode="lin" valueType="num">
                                      <p:cBhvr>
                                        <p:cTn id="41" dur="1000" fill="hold"/>
                                        <p:tgtEl>
                                          <p:spTgt spid="32973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29731">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329731">
                                            <p:txEl>
                                              <p:pRg st="4" end="4"/>
                                            </p:txEl>
                                          </p:spTgt>
                                        </p:tgtEl>
                                        <p:attrNameLst>
                                          <p:attrName>style.visibility</p:attrName>
                                        </p:attrNameLst>
                                      </p:cBhvr>
                                      <p:to>
                                        <p:strVal val="visible"/>
                                      </p:to>
                                    </p:set>
                                    <p:anim calcmode="lin" valueType="num">
                                      <p:cBhvr>
                                        <p:cTn id="47" dur="1000" fill="hold"/>
                                        <p:tgtEl>
                                          <p:spTgt spid="329731">
                                            <p:txEl>
                                              <p:pRg st="4" end="4"/>
                                            </p:txEl>
                                          </p:spTgt>
                                        </p:tgtEl>
                                        <p:attrNameLst>
                                          <p:attrName>ppt_x</p:attrName>
                                        </p:attrNameLst>
                                      </p:cBhvr>
                                      <p:tavLst>
                                        <p:tav tm="0">
                                          <p:val>
                                            <p:strVal val="#ppt_x-.2"/>
                                          </p:val>
                                        </p:tav>
                                        <p:tav tm="100000">
                                          <p:val>
                                            <p:strVal val="#ppt_x"/>
                                          </p:val>
                                        </p:tav>
                                      </p:tavLst>
                                    </p:anim>
                                    <p:anim calcmode="lin" valueType="num">
                                      <p:cBhvr>
                                        <p:cTn id="48" dur="1000" fill="hold"/>
                                        <p:tgtEl>
                                          <p:spTgt spid="32973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29731">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329731">
                                            <p:txEl>
                                              <p:pRg st="5" end="5"/>
                                            </p:txEl>
                                          </p:spTgt>
                                        </p:tgtEl>
                                        <p:attrNameLst>
                                          <p:attrName>style.visibility</p:attrName>
                                        </p:attrNameLst>
                                      </p:cBhvr>
                                      <p:to>
                                        <p:strVal val="visible"/>
                                      </p:to>
                                    </p:set>
                                    <p:anim calcmode="lin" valueType="num">
                                      <p:cBhvr>
                                        <p:cTn id="54" dur="1000" fill="hold"/>
                                        <p:tgtEl>
                                          <p:spTgt spid="329731">
                                            <p:txEl>
                                              <p:pRg st="5" end="5"/>
                                            </p:txEl>
                                          </p:spTgt>
                                        </p:tgtEl>
                                        <p:attrNameLst>
                                          <p:attrName>ppt_x</p:attrName>
                                        </p:attrNameLst>
                                      </p:cBhvr>
                                      <p:tavLst>
                                        <p:tav tm="0">
                                          <p:val>
                                            <p:strVal val="#ppt_x-.2"/>
                                          </p:val>
                                        </p:tav>
                                        <p:tav tm="100000">
                                          <p:val>
                                            <p:strVal val="#ppt_x"/>
                                          </p:val>
                                        </p:tav>
                                      </p:tavLst>
                                    </p:anim>
                                    <p:anim calcmode="lin" valueType="num">
                                      <p:cBhvr>
                                        <p:cTn id="55" dur="1000" fill="hold"/>
                                        <p:tgtEl>
                                          <p:spTgt spid="329731">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297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smtClean="0">
                <a:cs typeface="Zar" pitchFamily="2" charset="-78"/>
              </a:rPr>
              <a:t>انتخاب موضوع تحقیق</a:t>
            </a:r>
            <a:endParaRPr lang="fa-IR" b="1"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marL="45720" lvl="0" indent="0" algn="justLow">
              <a:spcBef>
                <a:spcPct val="20000"/>
              </a:spcBef>
              <a:spcAft>
                <a:spcPts val="300"/>
              </a:spcAft>
              <a:buClr>
                <a:srgbClr val="F14124">
                  <a:lumMod val="75000"/>
                </a:srgbClr>
              </a:buClr>
              <a:buSzPct val="130000"/>
              <a:defRPr/>
            </a:pPr>
            <a:r>
              <a:rPr lang="fa-IR" sz="1900" dirty="0">
                <a:solidFill>
                  <a:schemeClr val="accent6">
                    <a:lumMod val="50000"/>
                  </a:schemeClr>
                </a:solidFill>
                <a:latin typeface="Trebuchet MS"/>
                <a:cs typeface="B Zar" pitchFamily="2" charset="-78"/>
              </a:rPr>
              <a:t>رکن اصلي هر تحقيق علمي را اين مرحله تشکيل مي </a:t>
            </a:r>
            <a:r>
              <a:rPr lang="fa-IR" sz="1900" dirty="0" smtClean="0">
                <a:solidFill>
                  <a:schemeClr val="accent6">
                    <a:lumMod val="50000"/>
                  </a:schemeClr>
                </a:solidFill>
                <a:latin typeface="Trebuchet MS"/>
                <a:cs typeface="B Zar" pitchFamily="2" charset="-78"/>
              </a:rPr>
              <a:t>دهد. </a:t>
            </a:r>
            <a:r>
              <a:rPr lang="fa-IR" sz="1900" dirty="0">
                <a:solidFill>
                  <a:schemeClr val="accent6">
                    <a:lumMod val="50000"/>
                  </a:schemeClr>
                </a:solidFill>
                <a:latin typeface="Trebuchet MS"/>
                <a:cs typeface="B Zar" pitchFamily="2" charset="-78"/>
              </a:rPr>
              <a:t>زيرا محقق کليه  فعاليتهاي تحقيقاتي خود را بر پايه آن شکل </a:t>
            </a:r>
            <a:r>
              <a:rPr lang="fa-IR" sz="1900" dirty="0" smtClean="0">
                <a:solidFill>
                  <a:schemeClr val="accent6">
                    <a:lumMod val="50000"/>
                  </a:schemeClr>
                </a:solidFill>
                <a:latin typeface="Trebuchet MS"/>
                <a:cs typeface="B Zar" pitchFamily="2" charset="-78"/>
              </a:rPr>
              <a:t>ميدهد. در </a:t>
            </a:r>
            <a:r>
              <a:rPr lang="fa-IR" sz="1900" dirty="0">
                <a:solidFill>
                  <a:schemeClr val="accent6">
                    <a:lumMod val="50000"/>
                  </a:schemeClr>
                </a:solidFill>
                <a:latin typeface="Trebuchet MS"/>
                <a:cs typeface="B Zar" pitchFamily="2" charset="-78"/>
              </a:rPr>
              <a:t>اين مرحله مساله تحقيق مشخص ميشود  و محقق متوجه ميشود که ناشناخته و مجهول او چيست و چه چيزي را بايد معلوم کند</a:t>
            </a:r>
            <a:r>
              <a:rPr lang="fa-IR" sz="1900" dirty="0" smtClean="0">
                <a:solidFill>
                  <a:schemeClr val="accent6">
                    <a:lumMod val="50000"/>
                  </a:schemeClr>
                </a:solidFill>
                <a:latin typeface="Trebuchet MS"/>
                <a:cs typeface="B Zar" pitchFamily="2" charset="-78"/>
              </a:rPr>
              <a:t>.</a:t>
            </a:r>
          </a:p>
          <a:p>
            <a:pPr marL="45720" lvl="0" indent="0" algn="justLow">
              <a:spcBef>
                <a:spcPct val="20000"/>
              </a:spcBef>
              <a:spcAft>
                <a:spcPts val="300"/>
              </a:spcAft>
              <a:buClr>
                <a:srgbClr val="F14124">
                  <a:lumMod val="75000"/>
                </a:srgbClr>
              </a:buClr>
              <a:buSzPct val="130000"/>
              <a:defRPr/>
            </a:pPr>
            <a:r>
              <a:rPr lang="fa-IR" sz="1900" dirty="0" smtClean="0">
                <a:solidFill>
                  <a:schemeClr val="accent6">
                    <a:lumMod val="50000"/>
                  </a:schemeClr>
                </a:solidFill>
                <a:latin typeface="Trebuchet MS"/>
                <a:cs typeface="B Zar" pitchFamily="2" charset="-78"/>
              </a:rPr>
              <a:t>ابعاد </a:t>
            </a:r>
            <a:r>
              <a:rPr lang="fa-IR" sz="1900" dirty="0">
                <a:solidFill>
                  <a:schemeClr val="accent6">
                    <a:lumMod val="50000"/>
                  </a:schemeClr>
                </a:solidFill>
                <a:latin typeface="Trebuchet MS"/>
                <a:cs typeface="B Zar" pitchFamily="2" charset="-78"/>
              </a:rPr>
              <a:t>مساله را مورد بررسي قرار ميدهد تا آن را تعريف </a:t>
            </a:r>
            <a:r>
              <a:rPr lang="fa-IR" sz="1900" dirty="0" smtClean="0">
                <a:solidFill>
                  <a:schemeClr val="accent6">
                    <a:lumMod val="50000"/>
                  </a:schemeClr>
                </a:solidFill>
                <a:latin typeface="Trebuchet MS"/>
                <a:cs typeface="B Zar" pitchFamily="2" charset="-78"/>
              </a:rPr>
              <a:t>کند. </a:t>
            </a:r>
          </a:p>
          <a:p>
            <a:pPr marL="45720" lvl="0" indent="0" algn="justLow">
              <a:spcBef>
                <a:spcPct val="20000"/>
              </a:spcBef>
              <a:spcAft>
                <a:spcPts val="300"/>
              </a:spcAft>
              <a:buClr>
                <a:srgbClr val="F14124">
                  <a:lumMod val="75000"/>
                </a:srgbClr>
              </a:buClr>
              <a:buSzPct val="130000"/>
              <a:defRPr/>
            </a:pPr>
            <a:r>
              <a:rPr lang="fa-IR" sz="1900" dirty="0" smtClean="0">
                <a:solidFill>
                  <a:schemeClr val="accent6">
                    <a:lumMod val="50000"/>
                  </a:schemeClr>
                </a:solidFill>
                <a:latin typeface="Trebuchet MS"/>
                <a:cs typeface="B Zar" pitchFamily="2" charset="-78"/>
              </a:rPr>
              <a:t>ادبيات </a:t>
            </a:r>
            <a:r>
              <a:rPr lang="fa-IR" sz="1900" dirty="0">
                <a:solidFill>
                  <a:schemeClr val="accent6">
                    <a:lumMod val="50000"/>
                  </a:schemeClr>
                </a:solidFill>
                <a:latin typeface="Trebuchet MS"/>
                <a:cs typeface="B Zar" pitchFamily="2" charset="-78"/>
              </a:rPr>
              <a:t>و پيشينه آن را مورد مطالعه قرار ميدهد تا متغيرهاي احتمالي را شناسايي کند و بر اساس آن فرضيه هاي تحقيق را فراهم </a:t>
            </a:r>
            <a:r>
              <a:rPr lang="fa-IR" sz="1900" dirty="0" smtClean="0">
                <a:solidFill>
                  <a:schemeClr val="accent6">
                    <a:lumMod val="50000"/>
                  </a:schemeClr>
                </a:solidFill>
                <a:latin typeface="Trebuchet MS"/>
                <a:cs typeface="B Zar" pitchFamily="2" charset="-78"/>
              </a:rPr>
              <a:t>مي نمايد </a:t>
            </a:r>
            <a:r>
              <a:rPr lang="fa-IR" sz="1900" dirty="0">
                <a:solidFill>
                  <a:schemeClr val="accent6">
                    <a:lumMod val="50000"/>
                  </a:schemeClr>
                </a:solidFill>
                <a:latin typeface="Trebuchet MS"/>
                <a:cs typeface="B Zar" pitchFamily="2" charset="-78"/>
              </a:rPr>
              <a:t>پس از آن متغيرهاي عليّ و توصيفي را شناسايي مي کند و آنگاه به تعريف مساله بر اساس ماهيت و ويژگيهاي آن مي </a:t>
            </a:r>
            <a:r>
              <a:rPr lang="fa-IR" sz="1900" dirty="0" smtClean="0">
                <a:solidFill>
                  <a:schemeClr val="accent6">
                    <a:lumMod val="50000"/>
                  </a:schemeClr>
                </a:solidFill>
                <a:latin typeface="Trebuchet MS"/>
                <a:cs typeface="B Zar" pitchFamily="2" charset="-78"/>
              </a:rPr>
              <a:t>پردازد</a:t>
            </a:r>
            <a:endParaRPr lang="fa-IR" sz="1900" dirty="0">
              <a:solidFill>
                <a:schemeClr val="accent6">
                  <a:lumMod val="50000"/>
                </a:schemeClr>
              </a:solidFill>
              <a:latin typeface="Trebuchet MS"/>
              <a:cs typeface="B Zar" pitchFamily="2" charset="-78"/>
            </a:endParaRPr>
          </a:p>
        </p:txBody>
      </p:sp>
      <p:sp>
        <p:nvSpPr>
          <p:cNvPr id="2" name="Date Placeholder 1"/>
          <p:cNvSpPr>
            <a:spLocks noGrp="1"/>
          </p:cNvSpPr>
          <p:nvPr>
            <p:ph type="dt" sz="half" idx="10"/>
          </p:nvPr>
        </p:nvSpPr>
        <p:spPr/>
        <p:txBody>
          <a:bodyPr/>
          <a:lstStyle/>
          <a:p>
            <a:fld id="{0FFFF56D-92F8-43F2-9B01-21558BE8BC49}"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11</a:t>
            </a:fld>
            <a:endParaRPr lang="en-US"/>
          </a:p>
        </p:txBody>
      </p:sp>
    </p:spTree>
    <p:extLst>
      <p:ext uri="{BB962C8B-B14F-4D97-AF65-F5344CB8AC3E}">
        <p14:creationId xmlns:p14="http://schemas.microsoft.com/office/powerpoint/2010/main" xmlns="" val="1712321637"/>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1" end="1"/>
                                            </p:txEl>
                                          </p:spTgt>
                                        </p:tgtEl>
                                        <p:attrNameLst>
                                          <p:attrName>style.visibility</p:attrName>
                                        </p:attrNameLst>
                                      </p:cBhvr>
                                      <p:to>
                                        <p:strVal val="visible"/>
                                      </p:to>
                                    </p:set>
                                    <p:anim calcmode="lin" valueType="num">
                                      <p:cBhvr>
                                        <p:cTn id="26" dur="1000" fill="hold"/>
                                        <p:tgtEl>
                                          <p:spTgt spid="329731">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29731">
                                            <p:txEl>
                                              <p:pRg st="2" end="2"/>
                                            </p:txEl>
                                          </p:spTgt>
                                        </p:tgtEl>
                                        <p:attrNameLst>
                                          <p:attrName>style.visibility</p:attrName>
                                        </p:attrNameLst>
                                      </p:cBhvr>
                                      <p:to>
                                        <p:strVal val="visible"/>
                                      </p:to>
                                    </p:set>
                                    <p:anim calcmode="lin" valueType="num">
                                      <p:cBhvr>
                                        <p:cTn id="33" dur="1000" fill="hold"/>
                                        <p:tgtEl>
                                          <p:spTgt spid="329731">
                                            <p:txEl>
                                              <p:pRg st="2" end="2"/>
                                            </p:txEl>
                                          </p:spTgt>
                                        </p:tgtEl>
                                        <p:attrNameLst>
                                          <p:attrName>ppt_x</p:attrName>
                                        </p:attrNameLst>
                                      </p:cBhvr>
                                      <p:tavLst>
                                        <p:tav tm="0">
                                          <p:val>
                                            <p:strVal val="#ppt_x-.2"/>
                                          </p:val>
                                        </p:tav>
                                        <p:tav tm="100000">
                                          <p:val>
                                            <p:strVal val="#ppt_x"/>
                                          </p:val>
                                        </p:tav>
                                      </p:tavLst>
                                    </p:anim>
                                    <p:anim calcmode="lin" valueType="num">
                                      <p:cBhvr>
                                        <p:cTn id="34" dur="1000" fill="hold"/>
                                        <p:tgtEl>
                                          <p:spTgt spid="32973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297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smtClean="0">
                <a:cs typeface="Zar" pitchFamily="2" charset="-78"/>
              </a:rPr>
              <a:t>انتخاب موضوع تحقیق</a:t>
            </a:r>
            <a:endParaRPr lang="fa-IR" b="1"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marL="45720" lvl="0" indent="0" algn="justLow">
              <a:spcBef>
                <a:spcPct val="20000"/>
              </a:spcBef>
              <a:spcAft>
                <a:spcPts val="300"/>
              </a:spcAft>
              <a:buClr>
                <a:srgbClr val="F14124">
                  <a:lumMod val="75000"/>
                </a:srgbClr>
              </a:buClr>
              <a:buSzPct val="130000"/>
              <a:defRPr/>
            </a:pPr>
            <a:r>
              <a:rPr lang="fa-IR" sz="1900" dirty="0" smtClean="0">
                <a:solidFill>
                  <a:schemeClr val="accent6">
                    <a:lumMod val="50000"/>
                  </a:schemeClr>
                </a:solidFill>
                <a:latin typeface="Trebuchet MS"/>
                <a:cs typeface="B Zar" pitchFamily="2" charset="-78"/>
              </a:rPr>
              <a:t>در این هفته دانشجویان می بایستی موضوع تحقیق خود را مشخص کنند پیشنهاد ما این است که به دنبال همبستگی بین متغیرها (تحقیق های همبستگی) باشید برای یک محقق تازه کار این ساده ترین نوع تحقیق به نظر می رسد. ما نیز به صورت رو در رو در گفتمان حاضر شده و شما را راهنمایی می کنیم. نمونه مقاله ای را که در سایت گذاشته ایم از این نوع می باشد به عنوان الگو از آن استفاده کنید.</a:t>
            </a:r>
          </a:p>
          <a:p>
            <a:pPr marL="45720" lvl="0" indent="0" algn="justLow">
              <a:spcBef>
                <a:spcPct val="20000"/>
              </a:spcBef>
              <a:spcAft>
                <a:spcPts val="300"/>
              </a:spcAft>
              <a:buClr>
                <a:srgbClr val="F14124">
                  <a:lumMod val="75000"/>
                </a:srgbClr>
              </a:buClr>
              <a:buSzPct val="130000"/>
              <a:defRPr/>
            </a:pPr>
            <a:r>
              <a:rPr lang="fa-IR" sz="1900" dirty="0" smtClean="0">
                <a:solidFill>
                  <a:schemeClr val="accent6">
                    <a:lumMod val="50000"/>
                  </a:schemeClr>
                </a:solidFill>
                <a:latin typeface="Trebuchet MS"/>
                <a:cs typeface="B Zar" pitchFamily="2" charset="-78"/>
              </a:rPr>
              <a:t>ما هم در کنار شما خواهیم بود.</a:t>
            </a:r>
          </a:p>
        </p:txBody>
      </p:sp>
      <p:sp>
        <p:nvSpPr>
          <p:cNvPr id="2" name="Date Placeholder 1"/>
          <p:cNvSpPr>
            <a:spLocks noGrp="1"/>
          </p:cNvSpPr>
          <p:nvPr>
            <p:ph type="dt" sz="half" idx="10"/>
          </p:nvPr>
        </p:nvSpPr>
        <p:spPr/>
        <p:txBody>
          <a:bodyPr/>
          <a:lstStyle/>
          <a:p>
            <a:fld id="{B05E9B8F-BB9D-46B9-A90B-D51581D51C11}"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12</a:t>
            </a:fld>
            <a:endParaRPr lang="en-US"/>
          </a:p>
        </p:txBody>
      </p:sp>
    </p:spTree>
    <p:extLst>
      <p:ext uri="{BB962C8B-B14F-4D97-AF65-F5344CB8AC3E}">
        <p14:creationId xmlns:p14="http://schemas.microsoft.com/office/powerpoint/2010/main" xmlns="" val="2447068818"/>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1" end="1"/>
                                            </p:txEl>
                                          </p:spTgt>
                                        </p:tgtEl>
                                        <p:attrNameLst>
                                          <p:attrName>style.visibility</p:attrName>
                                        </p:attrNameLst>
                                      </p:cBhvr>
                                      <p:to>
                                        <p:strVal val="visible"/>
                                      </p:to>
                                    </p:set>
                                    <p:anim calcmode="lin" valueType="num">
                                      <p:cBhvr>
                                        <p:cTn id="26" dur="1000" fill="hold"/>
                                        <p:tgtEl>
                                          <p:spTgt spid="329731">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2959" y="1124744"/>
            <a:ext cx="7621886" cy="3816424"/>
          </a:xfrm>
        </p:spPr>
        <p:style>
          <a:lnRef idx="3">
            <a:schemeClr val="lt1"/>
          </a:lnRef>
          <a:fillRef idx="1">
            <a:schemeClr val="accent3"/>
          </a:fillRef>
          <a:effectRef idx="1">
            <a:schemeClr val="accent3"/>
          </a:effectRef>
          <a:fontRef idx="minor">
            <a:schemeClr val="lt1"/>
          </a:fontRef>
        </p:style>
        <p:txBody>
          <a:bodyPr anchor="ctr">
            <a:normAutofit/>
          </a:bodyPr>
          <a:lstStyle/>
          <a:p>
            <a:pPr algn="ctr"/>
            <a:r>
              <a:rPr lang="fa-IR" sz="2800" dirty="0" smtClean="0">
                <a:solidFill>
                  <a:srgbClr val="C00000"/>
                </a:solidFill>
                <a:cs typeface="B Titr" pitchFamily="2" charset="-78"/>
              </a:rPr>
              <a:t>موفق و پیروز باشید</a:t>
            </a:r>
          </a:p>
          <a:p>
            <a:pPr algn="ctr"/>
            <a:r>
              <a:rPr lang="fa-IR" sz="2800" dirty="0" smtClean="0">
                <a:solidFill>
                  <a:srgbClr val="C00000"/>
                </a:solidFill>
                <a:cs typeface="B Titr" pitchFamily="2" charset="-78"/>
              </a:rPr>
              <a:t>مهرماه - 93</a:t>
            </a:r>
            <a:endParaRPr lang="fa-IR" sz="2800" dirty="0">
              <a:solidFill>
                <a:srgbClr val="C00000"/>
              </a:solidFill>
              <a:cs typeface="B Titr" pitchFamily="2" charset="-78"/>
            </a:endParaRPr>
          </a:p>
        </p:txBody>
      </p:sp>
      <p:sp>
        <p:nvSpPr>
          <p:cNvPr id="4" name="Date Placeholder 3"/>
          <p:cNvSpPr>
            <a:spLocks noGrp="1"/>
          </p:cNvSpPr>
          <p:nvPr>
            <p:ph type="dt" sz="half" idx="10"/>
          </p:nvPr>
        </p:nvSpPr>
        <p:spPr/>
        <p:txBody>
          <a:bodyPr/>
          <a:lstStyle/>
          <a:p>
            <a:fld id="{841AEDDE-CABA-4FD3-97A3-3ADB8D7D65B8}" type="datetime10">
              <a:rPr lang="fa-IR" smtClean="0">
                <a:solidFill>
                  <a:srgbClr val="FFFFFF"/>
                </a:solidFill>
              </a:rPr>
              <a:t>يکشنبه، اکتبر 22، 2017</a:t>
            </a:fld>
            <a:endParaRPr lang="en-US">
              <a:solidFill>
                <a:srgbClr val="FFFFFF"/>
              </a:solidFill>
            </a:endParaRPr>
          </a:p>
        </p:txBody>
      </p:sp>
      <p:sp>
        <p:nvSpPr>
          <p:cNvPr id="5" name="Footer Placeholder 4"/>
          <p:cNvSpPr>
            <a:spLocks noGrp="1"/>
          </p:cNvSpPr>
          <p:nvPr>
            <p:ph type="ftr" sz="quarter" idx="11"/>
          </p:nvPr>
        </p:nvSpPr>
        <p:spPr/>
        <p:txBody>
          <a:bodyPr/>
          <a:lstStyle/>
          <a:p>
            <a:r>
              <a:rPr lang="fa-IR" smtClean="0">
                <a:solidFill>
                  <a:srgbClr val="FFFFFF"/>
                </a:solidFill>
              </a:rPr>
              <a:t>موسسه آموزش عالی فارابی، </a:t>
            </a:r>
            <a:r>
              <a:rPr lang="en-US" smtClean="0">
                <a:solidFill>
                  <a:srgbClr val="FFFFFF"/>
                </a:solidFill>
              </a:rPr>
              <a:t>A.KHAZAEI</a:t>
            </a:r>
            <a:endParaRPr lang="en-US">
              <a:solidFill>
                <a:srgbClr val="FFFFFF"/>
              </a:solidFill>
            </a:endParaRPr>
          </a:p>
        </p:txBody>
      </p:sp>
      <p:sp>
        <p:nvSpPr>
          <p:cNvPr id="6" name="Slide Number Placeholder 5"/>
          <p:cNvSpPr>
            <a:spLocks noGrp="1"/>
          </p:cNvSpPr>
          <p:nvPr>
            <p:ph type="sldNum" sz="quarter" idx="12"/>
          </p:nvPr>
        </p:nvSpPr>
        <p:spPr/>
        <p:txBody>
          <a:bodyPr/>
          <a:lstStyle/>
          <a:p>
            <a:fld id="{093C3A5C-D1F7-40B1-8815-D44CC7E91805}" type="slidenum">
              <a:rPr lang="ar-SA" smtClean="0">
                <a:solidFill>
                  <a:srgbClr val="FFFFFF"/>
                </a:solidFill>
              </a:rPr>
              <a:pPr/>
              <a:t>13</a:t>
            </a:fld>
            <a:endParaRPr lang="en-US">
              <a:solidFill>
                <a:srgbClr val="FFFFFF"/>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27584" y="44624"/>
            <a:ext cx="7617261" cy="1080120"/>
          </a:xfrm>
          <a:prstGeom prst="rect">
            <a:avLst/>
          </a:prstGeom>
        </p:spPr>
      </p:pic>
    </p:spTree>
    <p:extLst>
      <p:ext uri="{BB962C8B-B14F-4D97-AF65-F5344CB8AC3E}">
        <p14:creationId xmlns:p14="http://schemas.microsoft.com/office/powerpoint/2010/main" xmlns="" val="339966206"/>
      </p:ext>
    </p:extLst>
  </p:cSld>
  <p:clrMapOvr>
    <a:masterClrMapping/>
  </p:clrMapOvr>
  <p:transition>
    <p:check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a:cs typeface="Zar" pitchFamily="2" charset="-78"/>
              </a:rPr>
              <a:t>طرح </a:t>
            </a:r>
            <a:r>
              <a:rPr lang="fa-IR" b="1" dirty="0" smtClean="0">
                <a:cs typeface="Zar" pitchFamily="2" charset="-78"/>
              </a:rPr>
              <a:t>تحقيق</a:t>
            </a:r>
            <a:br>
              <a:rPr lang="fa-IR" b="1" dirty="0" smtClean="0">
                <a:cs typeface="Zar" pitchFamily="2" charset="-78"/>
              </a:rPr>
            </a:br>
            <a:r>
              <a:rPr lang="en-US" b="1" dirty="0" smtClean="0">
                <a:cs typeface="Zar" pitchFamily="2" charset="-78"/>
              </a:rPr>
              <a:t>Research Proposal</a:t>
            </a:r>
            <a:endParaRPr lang="fa-IR" b="1"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algn="just">
              <a:buFont typeface="Wingdings" pitchFamily="2" charset="2"/>
              <a:buChar char="Ø"/>
            </a:pPr>
            <a:r>
              <a:rPr lang="fa-IR" sz="2400" dirty="0">
                <a:solidFill>
                  <a:schemeClr val="accent6">
                    <a:lumMod val="50000"/>
                  </a:schemeClr>
                </a:solidFill>
                <a:cs typeface="Zar" pitchFamily="2" charset="-78"/>
              </a:rPr>
              <a:t>طرح تحقيق سندي است که مشخصات تحقيق، برنامه اجرايي و جزئيات فعاليتها و امور مربوط به موضوع تحقيق را در بر </a:t>
            </a:r>
            <a:r>
              <a:rPr lang="fa-IR" sz="2400">
                <a:solidFill>
                  <a:schemeClr val="accent6">
                    <a:lumMod val="50000"/>
                  </a:schemeClr>
                </a:solidFill>
                <a:cs typeface="Zar" pitchFamily="2" charset="-78"/>
              </a:rPr>
              <a:t>دارد</a:t>
            </a:r>
            <a:r>
              <a:rPr lang="fa-IR" sz="2400" smtClean="0">
                <a:solidFill>
                  <a:schemeClr val="accent6">
                    <a:lumMod val="50000"/>
                  </a:schemeClr>
                </a:solidFill>
                <a:cs typeface="Zar" pitchFamily="2" charset="-78"/>
              </a:rPr>
              <a:t>.</a:t>
            </a:r>
          </a:p>
          <a:p>
            <a:pPr marL="0" indent="0" algn="just"/>
            <a:endParaRPr lang="fa-IR" sz="2400" dirty="0">
              <a:solidFill>
                <a:schemeClr val="accent6">
                  <a:lumMod val="50000"/>
                </a:schemeClr>
              </a:solidFill>
              <a:cs typeface="Zar" pitchFamily="2" charset="-78"/>
            </a:endParaRPr>
          </a:p>
          <a:p>
            <a:pPr algn="just">
              <a:buFont typeface="Wingdings" pitchFamily="2" charset="2"/>
              <a:buChar char="Ø"/>
            </a:pPr>
            <a:r>
              <a:rPr lang="fa-IR" sz="2400" dirty="0">
                <a:solidFill>
                  <a:schemeClr val="accent6">
                    <a:lumMod val="50000"/>
                  </a:schemeClr>
                </a:solidFill>
                <a:cs typeface="Zar" pitchFamily="2" charset="-78"/>
              </a:rPr>
              <a:t>طرح تحقيق : نقشه چگونگي انجام دادن تحقيق </a:t>
            </a:r>
            <a:r>
              <a:rPr lang="fa-IR" sz="2400" dirty="0" smtClean="0">
                <a:solidFill>
                  <a:schemeClr val="accent6">
                    <a:lumMod val="50000"/>
                  </a:schemeClr>
                </a:solidFill>
                <a:cs typeface="Zar" pitchFamily="2" charset="-78"/>
              </a:rPr>
              <a:t>علمي</a:t>
            </a:r>
            <a:endParaRPr lang="fa-IR" sz="2400" dirty="0">
              <a:solidFill>
                <a:schemeClr val="accent6">
                  <a:lumMod val="50000"/>
                </a:schemeClr>
              </a:solidFill>
              <a:cs typeface="Zar" pitchFamily="2" charset="-78"/>
            </a:endParaRPr>
          </a:p>
        </p:txBody>
      </p:sp>
      <p:sp>
        <p:nvSpPr>
          <p:cNvPr id="2" name="Date Placeholder 1"/>
          <p:cNvSpPr>
            <a:spLocks noGrp="1"/>
          </p:cNvSpPr>
          <p:nvPr>
            <p:ph type="dt" sz="half" idx="10"/>
          </p:nvPr>
        </p:nvSpPr>
        <p:spPr/>
        <p:txBody>
          <a:bodyPr/>
          <a:lstStyle/>
          <a:p>
            <a:fld id="{CFDA4334-8D94-44A9-8E36-D6B237B1CD79}"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2</a:t>
            </a:fld>
            <a:endParaRPr lang="en-US"/>
          </a:p>
        </p:txBody>
      </p:sp>
    </p:spTree>
    <p:extLst>
      <p:ext uri="{BB962C8B-B14F-4D97-AF65-F5344CB8AC3E}">
        <p14:creationId xmlns:p14="http://schemas.microsoft.com/office/powerpoint/2010/main" xmlns="" val="2831572577"/>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2" end="2"/>
                                            </p:txEl>
                                          </p:spTgt>
                                        </p:tgtEl>
                                        <p:attrNameLst>
                                          <p:attrName>style.visibility</p:attrName>
                                        </p:attrNameLst>
                                      </p:cBhvr>
                                      <p:to>
                                        <p:strVal val="visible"/>
                                      </p:to>
                                    </p:set>
                                    <p:anim calcmode="lin" valueType="num">
                                      <p:cBhvr>
                                        <p:cTn id="26" dur="1000" fill="hold"/>
                                        <p:tgtEl>
                                          <p:spTgt spid="329731">
                                            <p:txEl>
                                              <p:pRg st="2" end="2"/>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smtClean="0">
                <a:cs typeface="Zar" pitchFamily="2" charset="-78"/>
              </a:rPr>
              <a:t>دلایل توجیهی تهیه طرح تحقیق</a:t>
            </a:r>
            <a:endParaRPr lang="fa-IR" b="1"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marL="0" indent="0" algn="just"/>
            <a:r>
              <a:rPr lang="fa-IR" sz="2400" dirty="0" smtClean="0">
                <a:solidFill>
                  <a:srgbClr val="FF0000"/>
                </a:solidFill>
                <a:cs typeface="Zar" pitchFamily="2" charset="-78"/>
              </a:rPr>
              <a:t>1. تسهیل برنامه ریزی اجرایی تحقیق:</a:t>
            </a:r>
          </a:p>
          <a:p>
            <a:pPr algn="just">
              <a:buFont typeface="Wingdings" pitchFamily="2" charset="2"/>
              <a:buChar char="Ø"/>
            </a:pPr>
            <a:r>
              <a:rPr lang="fa-IR" sz="2400" dirty="0" smtClean="0">
                <a:solidFill>
                  <a:srgbClr val="002060"/>
                </a:solidFill>
                <a:cs typeface="Zar" pitchFamily="2" charset="-78"/>
              </a:rPr>
              <a:t>ترتیب زمانی هر فعالیت، </a:t>
            </a:r>
          </a:p>
          <a:p>
            <a:pPr algn="just">
              <a:buFont typeface="Wingdings" pitchFamily="2" charset="2"/>
              <a:buChar char="Ø"/>
            </a:pPr>
            <a:r>
              <a:rPr lang="fa-IR" sz="2400" dirty="0" smtClean="0">
                <a:solidFill>
                  <a:srgbClr val="002060"/>
                </a:solidFill>
                <a:cs typeface="Zar" pitchFamily="2" charset="-78"/>
              </a:rPr>
              <a:t>تعیین فعالیت های هم عرض، </a:t>
            </a:r>
          </a:p>
          <a:p>
            <a:pPr algn="just">
              <a:buFont typeface="Wingdings" pitchFamily="2" charset="2"/>
              <a:buChar char="Ø"/>
            </a:pPr>
            <a:r>
              <a:rPr lang="fa-IR" sz="2400" dirty="0" smtClean="0">
                <a:solidFill>
                  <a:srgbClr val="002060"/>
                </a:solidFill>
                <a:cs typeface="Zar" pitchFamily="2" charset="-78"/>
              </a:rPr>
              <a:t>تهیه تصویر کاملی از مجموعه اقدامات و امور مربوط به تحقیق،</a:t>
            </a:r>
          </a:p>
          <a:p>
            <a:pPr algn="just">
              <a:buFont typeface="Wingdings" pitchFamily="2" charset="2"/>
              <a:buChar char="Ø"/>
            </a:pPr>
            <a:r>
              <a:rPr lang="fa-IR" sz="2400" dirty="0" smtClean="0">
                <a:solidFill>
                  <a:srgbClr val="002060"/>
                </a:solidFill>
                <a:cs typeface="Zar" pitchFamily="2" charset="-78"/>
              </a:rPr>
              <a:t>تهیه فهرست کاملی از نیازهایبودجه ای و نیروی انسانی،</a:t>
            </a:r>
          </a:p>
          <a:p>
            <a:pPr algn="just">
              <a:buFont typeface="Wingdings" pitchFamily="2" charset="2"/>
              <a:buChar char="Ø"/>
            </a:pPr>
            <a:r>
              <a:rPr lang="fa-IR" sz="2400" dirty="0" smtClean="0">
                <a:solidFill>
                  <a:srgbClr val="002060"/>
                </a:solidFill>
                <a:cs typeface="Zar" pitchFamily="2" charset="-78"/>
              </a:rPr>
              <a:t>ممانعت از سرگردانی و بلاتکلیفی در انجام دادن بعضی از مراحل و امور مربوط به تحقیق</a:t>
            </a:r>
          </a:p>
        </p:txBody>
      </p:sp>
      <p:sp>
        <p:nvSpPr>
          <p:cNvPr id="2" name="Date Placeholder 1"/>
          <p:cNvSpPr>
            <a:spLocks noGrp="1"/>
          </p:cNvSpPr>
          <p:nvPr>
            <p:ph type="dt" sz="half" idx="10"/>
          </p:nvPr>
        </p:nvSpPr>
        <p:spPr/>
        <p:txBody>
          <a:bodyPr/>
          <a:lstStyle/>
          <a:p>
            <a:fld id="{1D7B9811-2F38-479D-9689-2DF899D447BD}"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3</a:t>
            </a:fld>
            <a:endParaRPr lang="en-US"/>
          </a:p>
        </p:txBody>
      </p:sp>
    </p:spTree>
    <p:extLst>
      <p:ext uri="{BB962C8B-B14F-4D97-AF65-F5344CB8AC3E}">
        <p14:creationId xmlns:p14="http://schemas.microsoft.com/office/powerpoint/2010/main" xmlns="" val="2926018758"/>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1" end="1"/>
                                            </p:txEl>
                                          </p:spTgt>
                                        </p:tgtEl>
                                        <p:attrNameLst>
                                          <p:attrName>style.visibility</p:attrName>
                                        </p:attrNameLst>
                                      </p:cBhvr>
                                      <p:to>
                                        <p:strVal val="visible"/>
                                      </p:to>
                                    </p:set>
                                    <p:anim calcmode="lin" valueType="num">
                                      <p:cBhvr>
                                        <p:cTn id="26" dur="1000" fill="hold"/>
                                        <p:tgtEl>
                                          <p:spTgt spid="329731">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29731">
                                            <p:txEl>
                                              <p:pRg st="2" end="2"/>
                                            </p:txEl>
                                          </p:spTgt>
                                        </p:tgtEl>
                                        <p:attrNameLst>
                                          <p:attrName>style.visibility</p:attrName>
                                        </p:attrNameLst>
                                      </p:cBhvr>
                                      <p:to>
                                        <p:strVal val="visible"/>
                                      </p:to>
                                    </p:set>
                                    <p:anim calcmode="lin" valueType="num">
                                      <p:cBhvr>
                                        <p:cTn id="33" dur="1000" fill="hold"/>
                                        <p:tgtEl>
                                          <p:spTgt spid="329731">
                                            <p:txEl>
                                              <p:pRg st="2" end="2"/>
                                            </p:txEl>
                                          </p:spTgt>
                                        </p:tgtEl>
                                        <p:attrNameLst>
                                          <p:attrName>ppt_x</p:attrName>
                                        </p:attrNameLst>
                                      </p:cBhvr>
                                      <p:tavLst>
                                        <p:tav tm="0">
                                          <p:val>
                                            <p:strVal val="#ppt_x-.2"/>
                                          </p:val>
                                        </p:tav>
                                        <p:tav tm="100000">
                                          <p:val>
                                            <p:strVal val="#ppt_x"/>
                                          </p:val>
                                        </p:tav>
                                      </p:tavLst>
                                    </p:anim>
                                    <p:anim calcmode="lin" valueType="num">
                                      <p:cBhvr>
                                        <p:cTn id="34" dur="1000" fill="hold"/>
                                        <p:tgtEl>
                                          <p:spTgt spid="32973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29731">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29731">
                                            <p:txEl>
                                              <p:pRg st="3" end="3"/>
                                            </p:txEl>
                                          </p:spTgt>
                                        </p:tgtEl>
                                        <p:attrNameLst>
                                          <p:attrName>style.visibility</p:attrName>
                                        </p:attrNameLst>
                                      </p:cBhvr>
                                      <p:to>
                                        <p:strVal val="visible"/>
                                      </p:to>
                                    </p:set>
                                    <p:anim calcmode="lin" valueType="num">
                                      <p:cBhvr>
                                        <p:cTn id="40" dur="1000" fill="hold"/>
                                        <p:tgtEl>
                                          <p:spTgt spid="329731">
                                            <p:txEl>
                                              <p:pRg st="3" end="3"/>
                                            </p:txEl>
                                          </p:spTgt>
                                        </p:tgtEl>
                                        <p:attrNameLst>
                                          <p:attrName>ppt_x</p:attrName>
                                        </p:attrNameLst>
                                      </p:cBhvr>
                                      <p:tavLst>
                                        <p:tav tm="0">
                                          <p:val>
                                            <p:strVal val="#ppt_x-.2"/>
                                          </p:val>
                                        </p:tav>
                                        <p:tav tm="100000">
                                          <p:val>
                                            <p:strVal val="#ppt_x"/>
                                          </p:val>
                                        </p:tav>
                                      </p:tavLst>
                                    </p:anim>
                                    <p:anim calcmode="lin" valueType="num">
                                      <p:cBhvr>
                                        <p:cTn id="41" dur="1000" fill="hold"/>
                                        <p:tgtEl>
                                          <p:spTgt spid="32973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29731">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329731">
                                            <p:txEl>
                                              <p:pRg st="4" end="4"/>
                                            </p:txEl>
                                          </p:spTgt>
                                        </p:tgtEl>
                                        <p:attrNameLst>
                                          <p:attrName>style.visibility</p:attrName>
                                        </p:attrNameLst>
                                      </p:cBhvr>
                                      <p:to>
                                        <p:strVal val="visible"/>
                                      </p:to>
                                    </p:set>
                                    <p:anim calcmode="lin" valueType="num">
                                      <p:cBhvr>
                                        <p:cTn id="47" dur="1000" fill="hold"/>
                                        <p:tgtEl>
                                          <p:spTgt spid="329731">
                                            <p:txEl>
                                              <p:pRg st="4" end="4"/>
                                            </p:txEl>
                                          </p:spTgt>
                                        </p:tgtEl>
                                        <p:attrNameLst>
                                          <p:attrName>ppt_x</p:attrName>
                                        </p:attrNameLst>
                                      </p:cBhvr>
                                      <p:tavLst>
                                        <p:tav tm="0">
                                          <p:val>
                                            <p:strVal val="#ppt_x-.2"/>
                                          </p:val>
                                        </p:tav>
                                        <p:tav tm="100000">
                                          <p:val>
                                            <p:strVal val="#ppt_x"/>
                                          </p:val>
                                        </p:tav>
                                      </p:tavLst>
                                    </p:anim>
                                    <p:anim calcmode="lin" valueType="num">
                                      <p:cBhvr>
                                        <p:cTn id="48" dur="1000" fill="hold"/>
                                        <p:tgtEl>
                                          <p:spTgt spid="32973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29731">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329731">
                                            <p:txEl>
                                              <p:pRg st="5" end="5"/>
                                            </p:txEl>
                                          </p:spTgt>
                                        </p:tgtEl>
                                        <p:attrNameLst>
                                          <p:attrName>style.visibility</p:attrName>
                                        </p:attrNameLst>
                                      </p:cBhvr>
                                      <p:to>
                                        <p:strVal val="visible"/>
                                      </p:to>
                                    </p:set>
                                    <p:anim calcmode="lin" valueType="num">
                                      <p:cBhvr>
                                        <p:cTn id="54" dur="1000" fill="hold"/>
                                        <p:tgtEl>
                                          <p:spTgt spid="329731">
                                            <p:txEl>
                                              <p:pRg st="5" end="5"/>
                                            </p:txEl>
                                          </p:spTgt>
                                        </p:tgtEl>
                                        <p:attrNameLst>
                                          <p:attrName>ppt_x</p:attrName>
                                        </p:attrNameLst>
                                      </p:cBhvr>
                                      <p:tavLst>
                                        <p:tav tm="0">
                                          <p:val>
                                            <p:strVal val="#ppt_x-.2"/>
                                          </p:val>
                                        </p:tav>
                                        <p:tav tm="100000">
                                          <p:val>
                                            <p:strVal val="#ppt_x"/>
                                          </p:val>
                                        </p:tav>
                                      </p:tavLst>
                                    </p:anim>
                                    <p:anim calcmode="lin" valueType="num">
                                      <p:cBhvr>
                                        <p:cTn id="55" dur="1000" fill="hold"/>
                                        <p:tgtEl>
                                          <p:spTgt spid="329731">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297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smtClean="0">
                <a:cs typeface="Zar" pitchFamily="2" charset="-78"/>
              </a:rPr>
              <a:t>دلایل توجیهی تهیه طرح تحقیق</a:t>
            </a:r>
            <a:endParaRPr lang="fa-IR" b="1"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marL="0" indent="0" algn="just"/>
            <a:r>
              <a:rPr lang="fa-IR" sz="2400" dirty="0" smtClean="0">
                <a:solidFill>
                  <a:srgbClr val="FF0000"/>
                </a:solidFill>
                <a:cs typeface="Zar" pitchFamily="2" charset="-78"/>
              </a:rPr>
              <a:t>2. کسب حمایت دیگران:</a:t>
            </a:r>
          </a:p>
          <a:p>
            <a:pPr marL="0" indent="0" algn="just"/>
            <a:r>
              <a:rPr lang="fa-IR" sz="2400" dirty="0" smtClean="0">
                <a:solidFill>
                  <a:schemeClr val="accent6">
                    <a:lumMod val="50000"/>
                  </a:schemeClr>
                </a:solidFill>
                <a:cs typeface="Zar" pitchFamily="2" charset="-78"/>
              </a:rPr>
              <a:t>برای کسب حمایت های مالی و معنوی بهترین راه کسب حمایت بودجه ای تهیه طرح(پروپوزال تحقیق) و ارائه آن به حامیان طرح می باشد.</a:t>
            </a:r>
          </a:p>
        </p:txBody>
      </p:sp>
      <p:sp>
        <p:nvSpPr>
          <p:cNvPr id="2" name="Date Placeholder 1"/>
          <p:cNvSpPr>
            <a:spLocks noGrp="1"/>
          </p:cNvSpPr>
          <p:nvPr>
            <p:ph type="dt" sz="half" idx="10"/>
          </p:nvPr>
        </p:nvSpPr>
        <p:spPr/>
        <p:txBody>
          <a:bodyPr/>
          <a:lstStyle/>
          <a:p>
            <a:fld id="{9E1046D4-2065-4494-BE66-2B8D3BBBACD5}"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4</a:t>
            </a:fld>
            <a:endParaRPr lang="en-US"/>
          </a:p>
        </p:txBody>
      </p:sp>
    </p:spTree>
    <p:extLst>
      <p:ext uri="{BB962C8B-B14F-4D97-AF65-F5344CB8AC3E}">
        <p14:creationId xmlns:p14="http://schemas.microsoft.com/office/powerpoint/2010/main" xmlns="" val="2926018758"/>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1" end="1"/>
                                            </p:txEl>
                                          </p:spTgt>
                                        </p:tgtEl>
                                        <p:attrNameLst>
                                          <p:attrName>style.visibility</p:attrName>
                                        </p:attrNameLst>
                                      </p:cBhvr>
                                      <p:to>
                                        <p:strVal val="visible"/>
                                      </p:to>
                                    </p:set>
                                    <p:anim calcmode="lin" valueType="num">
                                      <p:cBhvr>
                                        <p:cTn id="26" dur="1000" fill="hold"/>
                                        <p:tgtEl>
                                          <p:spTgt spid="329731">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smtClean="0">
                <a:cs typeface="Zar" pitchFamily="2" charset="-78"/>
              </a:rPr>
              <a:t>دلایل توجیهی تهیه طرح تحقیق</a:t>
            </a:r>
            <a:endParaRPr lang="fa-IR" b="1"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marL="0" lvl="0" indent="0" algn="just"/>
            <a:r>
              <a:rPr lang="fa-IR" sz="2400" dirty="0">
                <a:solidFill>
                  <a:srgbClr val="FF0000"/>
                </a:solidFill>
                <a:cs typeface="Zar" pitchFamily="2" charset="-78"/>
              </a:rPr>
              <a:t>3. آگاه کردن کسانی که در تصویب طرح موثرند</a:t>
            </a:r>
            <a:r>
              <a:rPr lang="fa-IR" sz="2400" dirty="0" smtClean="0">
                <a:solidFill>
                  <a:srgbClr val="FF0000"/>
                </a:solidFill>
                <a:cs typeface="Zar" pitchFamily="2" charset="-78"/>
              </a:rPr>
              <a:t>.</a:t>
            </a:r>
          </a:p>
          <a:p>
            <a:pPr algn="just">
              <a:buFont typeface="Wingdings" pitchFamily="2" charset="2"/>
              <a:buChar char="Ø"/>
            </a:pPr>
            <a:r>
              <a:rPr lang="fa-IR" sz="1900" dirty="0" smtClean="0">
                <a:solidFill>
                  <a:srgbClr val="002060"/>
                </a:solidFill>
                <a:cs typeface="Zar" pitchFamily="2" charset="-78"/>
              </a:rPr>
              <a:t>طرح های کاربردی و عملی را سازمانها و موسسات بخش خصوصی و دولتی پیشنهاد می کنند و محقق ناچار است طرحی تهیه کند تا بتواند تحقیق را به تایید و تصویب کارفرما برساند.</a:t>
            </a:r>
          </a:p>
          <a:p>
            <a:pPr algn="just">
              <a:buFont typeface="Wingdings" pitchFamily="2" charset="2"/>
              <a:buChar char="Ø"/>
            </a:pPr>
            <a:r>
              <a:rPr lang="fa-IR" sz="1900" dirty="0" smtClean="0">
                <a:solidFill>
                  <a:srgbClr val="002060"/>
                </a:solidFill>
                <a:cs typeface="Zar" pitchFamily="2" charset="-78"/>
              </a:rPr>
              <a:t>طرح هایی که دانشجویان و استادان تهیه می کنند باید به تصویب مقامات ذیصلاح دانشگاه برسد.</a:t>
            </a:r>
          </a:p>
          <a:p>
            <a:pPr algn="just">
              <a:buFont typeface="Wingdings" pitchFamily="2" charset="2"/>
              <a:buChar char="Ø"/>
            </a:pPr>
            <a:r>
              <a:rPr lang="fa-IR" sz="1900" dirty="0" smtClean="0">
                <a:solidFill>
                  <a:srgbClr val="002060"/>
                </a:solidFill>
                <a:cs typeface="Zar" pitchFamily="2" charset="-78"/>
              </a:rPr>
              <a:t>رساله و پایان نامه های دانشجویی نیز باید از طریق کمیسیون یا شورای آموزشی دانشگاه به تصویب برسد</a:t>
            </a:r>
            <a:r>
              <a:rPr lang="fa-IR" sz="2400" dirty="0" smtClean="0">
                <a:solidFill>
                  <a:srgbClr val="002060"/>
                </a:solidFill>
                <a:cs typeface="Zar" pitchFamily="2" charset="-78"/>
              </a:rPr>
              <a:t>.</a:t>
            </a:r>
            <a:endParaRPr lang="fa-IR" sz="2400" dirty="0">
              <a:solidFill>
                <a:srgbClr val="002060"/>
              </a:solidFill>
              <a:cs typeface="Zar" pitchFamily="2" charset="-78"/>
            </a:endParaRPr>
          </a:p>
        </p:txBody>
      </p:sp>
      <p:sp>
        <p:nvSpPr>
          <p:cNvPr id="2" name="Date Placeholder 1"/>
          <p:cNvSpPr>
            <a:spLocks noGrp="1"/>
          </p:cNvSpPr>
          <p:nvPr>
            <p:ph type="dt" sz="half" idx="10"/>
          </p:nvPr>
        </p:nvSpPr>
        <p:spPr/>
        <p:txBody>
          <a:bodyPr/>
          <a:lstStyle/>
          <a:p>
            <a:fld id="{4C1ACFC8-6C3D-4088-B868-F9FDE90C610B}"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5</a:t>
            </a:fld>
            <a:endParaRPr lang="en-US"/>
          </a:p>
        </p:txBody>
      </p:sp>
    </p:spTree>
    <p:extLst>
      <p:ext uri="{BB962C8B-B14F-4D97-AF65-F5344CB8AC3E}">
        <p14:creationId xmlns:p14="http://schemas.microsoft.com/office/powerpoint/2010/main" xmlns="" val="2926018758"/>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1" end="1"/>
                                            </p:txEl>
                                          </p:spTgt>
                                        </p:tgtEl>
                                        <p:attrNameLst>
                                          <p:attrName>style.visibility</p:attrName>
                                        </p:attrNameLst>
                                      </p:cBhvr>
                                      <p:to>
                                        <p:strVal val="visible"/>
                                      </p:to>
                                    </p:set>
                                    <p:anim calcmode="lin" valueType="num">
                                      <p:cBhvr>
                                        <p:cTn id="26" dur="1000" fill="hold"/>
                                        <p:tgtEl>
                                          <p:spTgt spid="329731">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29731">
                                            <p:txEl>
                                              <p:pRg st="2" end="2"/>
                                            </p:txEl>
                                          </p:spTgt>
                                        </p:tgtEl>
                                        <p:attrNameLst>
                                          <p:attrName>style.visibility</p:attrName>
                                        </p:attrNameLst>
                                      </p:cBhvr>
                                      <p:to>
                                        <p:strVal val="visible"/>
                                      </p:to>
                                    </p:set>
                                    <p:anim calcmode="lin" valueType="num">
                                      <p:cBhvr>
                                        <p:cTn id="33" dur="1000" fill="hold"/>
                                        <p:tgtEl>
                                          <p:spTgt spid="329731">
                                            <p:txEl>
                                              <p:pRg st="2" end="2"/>
                                            </p:txEl>
                                          </p:spTgt>
                                        </p:tgtEl>
                                        <p:attrNameLst>
                                          <p:attrName>ppt_x</p:attrName>
                                        </p:attrNameLst>
                                      </p:cBhvr>
                                      <p:tavLst>
                                        <p:tav tm="0">
                                          <p:val>
                                            <p:strVal val="#ppt_x-.2"/>
                                          </p:val>
                                        </p:tav>
                                        <p:tav tm="100000">
                                          <p:val>
                                            <p:strVal val="#ppt_x"/>
                                          </p:val>
                                        </p:tav>
                                      </p:tavLst>
                                    </p:anim>
                                    <p:anim calcmode="lin" valueType="num">
                                      <p:cBhvr>
                                        <p:cTn id="34" dur="1000" fill="hold"/>
                                        <p:tgtEl>
                                          <p:spTgt spid="32973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29731">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29731">
                                            <p:txEl>
                                              <p:pRg st="3" end="3"/>
                                            </p:txEl>
                                          </p:spTgt>
                                        </p:tgtEl>
                                        <p:attrNameLst>
                                          <p:attrName>style.visibility</p:attrName>
                                        </p:attrNameLst>
                                      </p:cBhvr>
                                      <p:to>
                                        <p:strVal val="visible"/>
                                      </p:to>
                                    </p:set>
                                    <p:anim calcmode="lin" valueType="num">
                                      <p:cBhvr>
                                        <p:cTn id="40" dur="1000" fill="hold"/>
                                        <p:tgtEl>
                                          <p:spTgt spid="329731">
                                            <p:txEl>
                                              <p:pRg st="3" end="3"/>
                                            </p:txEl>
                                          </p:spTgt>
                                        </p:tgtEl>
                                        <p:attrNameLst>
                                          <p:attrName>ppt_x</p:attrName>
                                        </p:attrNameLst>
                                      </p:cBhvr>
                                      <p:tavLst>
                                        <p:tav tm="0">
                                          <p:val>
                                            <p:strVal val="#ppt_x-.2"/>
                                          </p:val>
                                        </p:tav>
                                        <p:tav tm="100000">
                                          <p:val>
                                            <p:strVal val="#ppt_x"/>
                                          </p:val>
                                        </p:tav>
                                      </p:tavLst>
                                    </p:anim>
                                    <p:anim calcmode="lin" valueType="num">
                                      <p:cBhvr>
                                        <p:cTn id="41" dur="1000" fill="hold"/>
                                        <p:tgtEl>
                                          <p:spTgt spid="32973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297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0"/>
            <a:ext cx="8229600" cy="692696"/>
          </a:xfrm>
        </p:spPr>
        <p:style>
          <a:lnRef idx="3">
            <a:schemeClr val="lt1"/>
          </a:lnRef>
          <a:fillRef idx="1">
            <a:schemeClr val="accent3"/>
          </a:fillRef>
          <a:effectRef idx="1">
            <a:schemeClr val="accent3"/>
          </a:effectRef>
          <a:fontRef idx="minor">
            <a:schemeClr val="lt1"/>
          </a:fontRef>
        </p:style>
        <p:txBody>
          <a:bodyPr/>
          <a:lstStyle/>
          <a:p>
            <a:pPr algn="ctr"/>
            <a:r>
              <a:rPr lang="fa-IR" b="1" dirty="0" smtClean="0">
                <a:cs typeface="Zar" pitchFamily="2" charset="-78"/>
              </a:rPr>
              <a:t>نمونه ای از زمانبندی طرح تحقیق</a:t>
            </a:r>
            <a:br>
              <a:rPr lang="fa-IR" b="1" dirty="0" smtClean="0">
                <a:cs typeface="Zar" pitchFamily="2" charset="-78"/>
              </a:rPr>
            </a:br>
            <a:r>
              <a:rPr lang="fa-IR" sz="1600" b="1" dirty="0" smtClean="0">
                <a:solidFill>
                  <a:srgbClr val="FF0000"/>
                </a:solidFill>
                <a:cs typeface="Zar" pitchFamily="2" charset="-78"/>
              </a:rPr>
              <a:t>نمودار گانت</a:t>
            </a:r>
            <a:endParaRPr lang="fa-IR" sz="1600" b="1" dirty="0">
              <a:solidFill>
                <a:srgbClr val="FF0000"/>
              </a:solidFill>
              <a:cs typeface="Zar" pitchFamily="2" charset="-78"/>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467544" y="764704"/>
            <a:ext cx="8136904" cy="4193489"/>
          </a:xfrm>
        </p:spPr>
        <p:style>
          <a:lnRef idx="2">
            <a:schemeClr val="accent3"/>
          </a:lnRef>
          <a:fillRef idx="1">
            <a:schemeClr val="lt1"/>
          </a:fillRef>
          <a:effectRef idx="0">
            <a:schemeClr val="accent3"/>
          </a:effectRef>
          <a:fontRef idx="minor">
            <a:schemeClr val="dk1"/>
          </a:fontRef>
        </p:style>
      </p:pic>
      <p:sp>
        <p:nvSpPr>
          <p:cNvPr id="2" name="Date Placeholder 1"/>
          <p:cNvSpPr>
            <a:spLocks noGrp="1"/>
          </p:cNvSpPr>
          <p:nvPr>
            <p:ph type="dt" sz="half" idx="10"/>
          </p:nvPr>
        </p:nvSpPr>
        <p:spPr/>
        <p:txBody>
          <a:bodyPr/>
          <a:lstStyle/>
          <a:p>
            <a:fld id="{745A62A4-19A9-4BFA-93DF-D959A7E61B87}"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6</a:t>
            </a:fld>
            <a:endParaRPr lang="en-US"/>
          </a:p>
        </p:txBody>
      </p:sp>
    </p:spTree>
    <p:extLst>
      <p:ext uri="{BB962C8B-B14F-4D97-AF65-F5344CB8AC3E}">
        <p14:creationId xmlns:p14="http://schemas.microsoft.com/office/powerpoint/2010/main" xmlns="" val="2926018758"/>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a:cs typeface="Zar" pitchFamily="2" charset="-78"/>
              </a:rPr>
              <a:t>انواع طرحهاي </a:t>
            </a:r>
            <a:r>
              <a:rPr lang="fa-IR" b="1" dirty="0" smtClean="0">
                <a:cs typeface="Zar" pitchFamily="2" charset="-78"/>
              </a:rPr>
              <a:t>تحقيق</a:t>
            </a:r>
            <a:r>
              <a:rPr lang="fa-IR" dirty="0">
                <a:solidFill>
                  <a:srgbClr val="002060"/>
                </a:solidFill>
                <a:cs typeface="Zar" pitchFamily="2" charset="-78"/>
              </a:rPr>
              <a:t/>
            </a:r>
            <a:br>
              <a:rPr lang="fa-IR" dirty="0">
                <a:solidFill>
                  <a:srgbClr val="002060"/>
                </a:solidFill>
                <a:cs typeface="Zar" pitchFamily="2" charset="-78"/>
              </a:rPr>
            </a:br>
            <a:r>
              <a:rPr lang="fa-IR" dirty="0" smtClean="0">
                <a:solidFill>
                  <a:srgbClr val="002060"/>
                </a:solidFill>
                <a:cs typeface="Zar" pitchFamily="2" charset="-78"/>
              </a:rPr>
              <a:t> </a:t>
            </a:r>
            <a:r>
              <a:rPr lang="fa-IR" dirty="0">
                <a:solidFill>
                  <a:srgbClr val="002060"/>
                </a:solidFill>
                <a:cs typeface="Zar" pitchFamily="2" charset="-78"/>
              </a:rPr>
              <a:t>براساس ماهيت و اهميت تحقيق </a:t>
            </a:r>
            <a:endParaRPr lang="fa-IR" b="1"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algn="just"/>
            <a:r>
              <a:rPr lang="fa-IR" sz="2400" dirty="0" smtClean="0">
                <a:solidFill>
                  <a:srgbClr val="FF0000"/>
                </a:solidFill>
                <a:cs typeface="Zar" pitchFamily="2" charset="-78"/>
              </a:rPr>
              <a:t>الف</a:t>
            </a:r>
            <a:r>
              <a:rPr lang="fa-IR" sz="2400" dirty="0">
                <a:solidFill>
                  <a:srgbClr val="FF0000"/>
                </a:solidFill>
                <a:cs typeface="Zar" pitchFamily="2" charset="-78"/>
              </a:rPr>
              <a:t>) طرحهاي </a:t>
            </a:r>
            <a:r>
              <a:rPr lang="fa-IR" sz="2400" dirty="0" smtClean="0">
                <a:solidFill>
                  <a:srgbClr val="FF0000"/>
                </a:solidFill>
                <a:cs typeface="Zar" pitchFamily="2" charset="-78"/>
              </a:rPr>
              <a:t>کوچک:</a:t>
            </a:r>
            <a:r>
              <a:rPr lang="fa-IR" sz="1800" dirty="0">
                <a:solidFill>
                  <a:srgbClr val="FF0000"/>
                </a:solidFill>
                <a:cs typeface="Zar" pitchFamily="2" charset="-78"/>
              </a:rPr>
              <a:t> </a:t>
            </a:r>
            <a:r>
              <a:rPr lang="fa-IR" sz="1800" dirty="0" smtClean="0">
                <a:solidFill>
                  <a:srgbClr val="002060"/>
                </a:solidFill>
                <a:cs typeface="Zar" pitchFamily="2" charset="-78"/>
              </a:rPr>
              <a:t>نیاز به توضیح و تفصیل زیاد ندارند و صرفا با هدف تدوین برنامه اجرایی تحقیق و آشنا کردن همکاران طرح تهیه می شود. بین 5 تا 15 صفحه را شامل می شود.</a:t>
            </a:r>
            <a:endParaRPr lang="fa-IR" sz="2400" dirty="0">
              <a:solidFill>
                <a:srgbClr val="002060"/>
              </a:solidFill>
              <a:cs typeface="Zar" pitchFamily="2" charset="-78"/>
            </a:endParaRPr>
          </a:p>
          <a:p>
            <a:pPr algn="just"/>
            <a:r>
              <a:rPr lang="fa-IR" sz="2400" dirty="0" smtClean="0">
                <a:solidFill>
                  <a:srgbClr val="FF0000"/>
                </a:solidFill>
                <a:cs typeface="Zar" pitchFamily="2" charset="-78"/>
              </a:rPr>
              <a:t>ب</a:t>
            </a:r>
            <a:r>
              <a:rPr lang="fa-IR" sz="2400" dirty="0">
                <a:solidFill>
                  <a:srgbClr val="FF0000"/>
                </a:solidFill>
                <a:cs typeface="Zar" pitchFamily="2" charset="-78"/>
              </a:rPr>
              <a:t>) طرحهاي </a:t>
            </a:r>
            <a:r>
              <a:rPr lang="fa-IR" sz="2400" dirty="0" smtClean="0">
                <a:solidFill>
                  <a:srgbClr val="FF0000"/>
                </a:solidFill>
                <a:cs typeface="Zar" pitchFamily="2" charset="-78"/>
              </a:rPr>
              <a:t>بزرگ: </a:t>
            </a:r>
            <a:r>
              <a:rPr lang="fa-IR" sz="1800" dirty="0" smtClean="0">
                <a:solidFill>
                  <a:srgbClr val="002060"/>
                </a:solidFill>
                <a:cs typeface="Zar" pitchFamily="2" charset="-78"/>
              </a:rPr>
              <a:t>به طور تفصیلی و و دقیق و فنی تهیه و جزئیات کار در آنها مشخص و تعریف می شود. باید دقیق و کامل بوده و اهداف کاربردی آنها به خوبی تعریف شده باشد. بین 15 تا 100 صفحه را شامل می شود.</a:t>
            </a:r>
            <a:endParaRPr lang="fa-IR" sz="1800" dirty="0">
              <a:solidFill>
                <a:srgbClr val="002060"/>
              </a:solidFill>
              <a:cs typeface="Zar" pitchFamily="2" charset="-78"/>
            </a:endParaRPr>
          </a:p>
          <a:p>
            <a:pPr algn="just"/>
            <a:r>
              <a:rPr lang="fa-IR" sz="2400" dirty="0" smtClean="0">
                <a:solidFill>
                  <a:srgbClr val="FF0000"/>
                </a:solidFill>
                <a:cs typeface="Zar" pitchFamily="2" charset="-78"/>
              </a:rPr>
              <a:t>ج</a:t>
            </a:r>
            <a:r>
              <a:rPr lang="fa-IR" sz="2400" dirty="0">
                <a:solidFill>
                  <a:srgbClr val="FF0000"/>
                </a:solidFill>
                <a:cs typeface="Zar" pitchFamily="2" charset="-78"/>
              </a:rPr>
              <a:t>) طرح تحقيق پايان </a:t>
            </a:r>
            <a:r>
              <a:rPr lang="fa-IR" sz="2400" dirty="0" smtClean="0">
                <a:solidFill>
                  <a:srgbClr val="FF0000"/>
                </a:solidFill>
                <a:cs typeface="Zar" pitchFamily="2" charset="-78"/>
              </a:rPr>
              <a:t>نامه یا رساله </a:t>
            </a:r>
            <a:r>
              <a:rPr lang="fa-IR" sz="1800" dirty="0" smtClean="0">
                <a:solidFill>
                  <a:srgbClr val="FF0000"/>
                </a:solidFill>
                <a:cs typeface="Zar" pitchFamily="2" charset="-78"/>
              </a:rPr>
              <a:t>تحصیلی: </a:t>
            </a:r>
            <a:r>
              <a:rPr lang="fa-IR" sz="1800" dirty="0" smtClean="0">
                <a:solidFill>
                  <a:srgbClr val="002060"/>
                </a:solidFill>
                <a:cs typeface="Zar" pitchFamily="2" charset="-78"/>
              </a:rPr>
              <a:t>این گونه طرح ها به مراکز علمی و دانشگاهی اختصاص دارد این طرح ها را دانشجویان شخصا زیر نظر استادان راهنما تهیه می شود</a:t>
            </a:r>
            <a:endParaRPr lang="fa-IR" sz="1800" dirty="0">
              <a:solidFill>
                <a:srgbClr val="002060"/>
              </a:solidFill>
              <a:cs typeface="Zar" pitchFamily="2" charset="-78"/>
            </a:endParaRPr>
          </a:p>
        </p:txBody>
      </p:sp>
      <p:sp>
        <p:nvSpPr>
          <p:cNvPr id="2" name="Date Placeholder 1"/>
          <p:cNvSpPr>
            <a:spLocks noGrp="1"/>
          </p:cNvSpPr>
          <p:nvPr>
            <p:ph type="dt" sz="half" idx="10"/>
          </p:nvPr>
        </p:nvSpPr>
        <p:spPr/>
        <p:txBody>
          <a:bodyPr/>
          <a:lstStyle/>
          <a:p>
            <a:fld id="{AF288D78-2031-4F3A-AB12-2F2A4E721787}"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7</a:t>
            </a:fld>
            <a:endParaRPr lang="en-US"/>
          </a:p>
        </p:txBody>
      </p:sp>
    </p:spTree>
    <p:extLst>
      <p:ext uri="{BB962C8B-B14F-4D97-AF65-F5344CB8AC3E}">
        <p14:creationId xmlns:p14="http://schemas.microsoft.com/office/powerpoint/2010/main" xmlns="" val="2926018758"/>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1" end="1"/>
                                            </p:txEl>
                                          </p:spTgt>
                                        </p:tgtEl>
                                        <p:attrNameLst>
                                          <p:attrName>style.visibility</p:attrName>
                                        </p:attrNameLst>
                                      </p:cBhvr>
                                      <p:to>
                                        <p:strVal val="visible"/>
                                      </p:to>
                                    </p:set>
                                    <p:anim calcmode="lin" valueType="num">
                                      <p:cBhvr>
                                        <p:cTn id="26" dur="1000" fill="hold"/>
                                        <p:tgtEl>
                                          <p:spTgt spid="329731">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29731">
                                            <p:txEl>
                                              <p:pRg st="2" end="2"/>
                                            </p:txEl>
                                          </p:spTgt>
                                        </p:tgtEl>
                                        <p:attrNameLst>
                                          <p:attrName>style.visibility</p:attrName>
                                        </p:attrNameLst>
                                      </p:cBhvr>
                                      <p:to>
                                        <p:strVal val="visible"/>
                                      </p:to>
                                    </p:set>
                                    <p:anim calcmode="lin" valueType="num">
                                      <p:cBhvr>
                                        <p:cTn id="33" dur="1000" fill="hold"/>
                                        <p:tgtEl>
                                          <p:spTgt spid="329731">
                                            <p:txEl>
                                              <p:pRg st="2" end="2"/>
                                            </p:txEl>
                                          </p:spTgt>
                                        </p:tgtEl>
                                        <p:attrNameLst>
                                          <p:attrName>ppt_x</p:attrName>
                                        </p:attrNameLst>
                                      </p:cBhvr>
                                      <p:tavLst>
                                        <p:tav tm="0">
                                          <p:val>
                                            <p:strVal val="#ppt_x-.2"/>
                                          </p:val>
                                        </p:tav>
                                        <p:tav tm="100000">
                                          <p:val>
                                            <p:strVal val="#ppt_x"/>
                                          </p:val>
                                        </p:tav>
                                      </p:tavLst>
                                    </p:anim>
                                    <p:anim calcmode="lin" valueType="num">
                                      <p:cBhvr>
                                        <p:cTn id="34" dur="1000" fill="hold"/>
                                        <p:tgtEl>
                                          <p:spTgt spid="32973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297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a:cs typeface="Zar" pitchFamily="2" charset="-78"/>
              </a:rPr>
              <a:t>انواع طرحهاي </a:t>
            </a:r>
            <a:r>
              <a:rPr lang="fa-IR" b="1" dirty="0" smtClean="0">
                <a:cs typeface="Zar" pitchFamily="2" charset="-78"/>
              </a:rPr>
              <a:t>تحقيق</a:t>
            </a:r>
            <a:br>
              <a:rPr lang="fa-IR" b="1" dirty="0" smtClean="0">
                <a:cs typeface="Zar" pitchFamily="2" charset="-78"/>
              </a:rPr>
            </a:br>
            <a:r>
              <a:rPr lang="fa-IR" dirty="0" smtClean="0">
                <a:solidFill>
                  <a:srgbClr val="0070C0"/>
                </a:solidFill>
                <a:cs typeface="Zar" pitchFamily="2" charset="-78"/>
              </a:rPr>
              <a:t>براساس مراحل پیشرفت کار</a:t>
            </a:r>
            <a:endParaRPr lang="fa-IR"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marL="45720" lvl="0" indent="0" algn="justLow">
              <a:spcBef>
                <a:spcPct val="20000"/>
              </a:spcBef>
              <a:spcAft>
                <a:spcPts val="300"/>
              </a:spcAft>
              <a:buClr>
                <a:srgbClr val="F14124">
                  <a:lumMod val="75000"/>
                </a:srgbClr>
              </a:buClr>
              <a:buSzPct val="130000"/>
              <a:defRPr/>
            </a:pPr>
            <a:r>
              <a:rPr lang="fa-IR" sz="2800" dirty="0">
                <a:solidFill>
                  <a:srgbClr val="C00000"/>
                </a:solidFill>
                <a:latin typeface="Trebuchet MS"/>
                <a:cs typeface="B Zar" pitchFamily="2" charset="-78"/>
              </a:rPr>
              <a:t>الف) طرح تحقيق </a:t>
            </a:r>
            <a:r>
              <a:rPr lang="fa-IR" sz="2800" dirty="0" smtClean="0">
                <a:solidFill>
                  <a:srgbClr val="C00000"/>
                </a:solidFill>
                <a:latin typeface="Trebuchet MS"/>
                <a:cs typeface="B Zar" pitchFamily="2" charset="-78"/>
              </a:rPr>
              <a:t>مقدماتي:</a:t>
            </a:r>
            <a:r>
              <a:rPr lang="fa-IR" sz="1800" dirty="0" smtClean="0">
                <a:solidFill>
                  <a:srgbClr val="C00000"/>
                </a:solidFill>
                <a:latin typeface="Trebuchet MS"/>
                <a:cs typeface="B Zar" pitchFamily="2" charset="-78"/>
              </a:rPr>
              <a:t> </a:t>
            </a:r>
            <a:r>
              <a:rPr lang="fa-IR" sz="1800" dirty="0" smtClean="0">
                <a:solidFill>
                  <a:schemeClr val="accent6">
                    <a:lumMod val="50000"/>
                  </a:schemeClr>
                </a:solidFill>
                <a:latin typeface="Trebuchet MS"/>
                <a:cs typeface="B Zar" pitchFamily="2" charset="-78"/>
              </a:rPr>
              <a:t>برای همه پژوهشها اعم از کوچک یا بزرگ، دانشجویی و غیر دانشجویی تهیه می شود. حاوی عناصر اصلی تحقیق است.</a:t>
            </a:r>
            <a:endParaRPr lang="fa-IR" sz="2800" dirty="0">
              <a:solidFill>
                <a:schemeClr val="accent6">
                  <a:lumMod val="50000"/>
                </a:schemeClr>
              </a:solidFill>
              <a:latin typeface="Trebuchet MS"/>
              <a:cs typeface="B Zar" pitchFamily="2" charset="-78"/>
            </a:endParaRPr>
          </a:p>
          <a:p>
            <a:pPr marL="45720" lvl="0" indent="0" algn="justLow">
              <a:spcBef>
                <a:spcPct val="20000"/>
              </a:spcBef>
              <a:spcAft>
                <a:spcPts val="300"/>
              </a:spcAft>
              <a:buClr>
                <a:srgbClr val="F14124">
                  <a:lumMod val="75000"/>
                </a:srgbClr>
              </a:buClr>
              <a:buSzPct val="130000"/>
              <a:defRPr/>
            </a:pPr>
            <a:r>
              <a:rPr lang="fa-IR" sz="2800" dirty="0" smtClean="0">
                <a:solidFill>
                  <a:srgbClr val="C00000"/>
                </a:solidFill>
                <a:latin typeface="Trebuchet MS"/>
                <a:cs typeface="B Zar" pitchFamily="2" charset="-78"/>
              </a:rPr>
              <a:t>ب</a:t>
            </a:r>
            <a:r>
              <a:rPr lang="fa-IR" sz="2800" dirty="0">
                <a:solidFill>
                  <a:srgbClr val="C00000"/>
                </a:solidFill>
                <a:latin typeface="Trebuchet MS"/>
                <a:cs typeface="B Zar" pitchFamily="2" charset="-78"/>
              </a:rPr>
              <a:t>) طرح تحقيق </a:t>
            </a:r>
            <a:r>
              <a:rPr lang="fa-IR" sz="2800" dirty="0" smtClean="0">
                <a:solidFill>
                  <a:srgbClr val="C00000"/>
                </a:solidFill>
                <a:latin typeface="Trebuchet MS"/>
                <a:cs typeface="B Zar" pitchFamily="2" charset="-78"/>
              </a:rPr>
              <a:t>تفصيلي: </a:t>
            </a:r>
            <a:r>
              <a:rPr lang="fa-IR" sz="1800" dirty="0" smtClean="0">
                <a:solidFill>
                  <a:schemeClr val="accent6">
                    <a:lumMod val="50000"/>
                  </a:schemeClr>
                </a:solidFill>
                <a:latin typeface="Trebuchet MS"/>
                <a:cs typeface="B Zar" pitchFamily="2" charset="-78"/>
              </a:rPr>
              <a:t>بعد از تصویب طرح مقدماتی تهیه می شود، تهیه آن مستلزم صزف وقت، زمان و بودجه می باشد.</a:t>
            </a:r>
            <a:endParaRPr lang="fa-IR" sz="1800" dirty="0">
              <a:solidFill>
                <a:schemeClr val="accent6">
                  <a:lumMod val="50000"/>
                </a:schemeClr>
              </a:solidFill>
              <a:latin typeface="Trebuchet MS"/>
              <a:cs typeface="B Zar" pitchFamily="2" charset="-78"/>
            </a:endParaRPr>
          </a:p>
          <a:p>
            <a:pPr marL="45720" lvl="0" indent="0" algn="justLow">
              <a:spcBef>
                <a:spcPct val="20000"/>
              </a:spcBef>
              <a:spcAft>
                <a:spcPts val="300"/>
              </a:spcAft>
              <a:buClr>
                <a:srgbClr val="F14124">
                  <a:lumMod val="75000"/>
                </a:srgbClr>
              </a:buClr>
              <a:buSzPct val="130000"/>
              <a:defRPr/>
            </a:pPr>
            <a:r>
              <a:rPr lang="fa-IR" sz="2800" dirty="0" smtClean="0">
                <a:solidFill>
                  <a:srgbClr val="C00000"/>
                </a:solidFill>
                <a:latin typeface="Trebuchet MS"/>
                <a:cs typeface="B Zar" pitchFamily="2" charset="-78"/>
              </a:rPr>
              <a:t>ج</a:t>
            </a:r>
            <a:r>
              <a:rPr lang="fa-IR" sz="2800" dirty="0">
                <a:solidFill>
                  <a:srgbClr val="C00000"/>
                </a:solidFill>
                <a:latin typeface="Trebuchet MS"/>
                <a:cs typeface="B Zar" pitchFamily="2" charset="-78"/>
              </a:rPr>
              <a:t>) طرح تحقيق واقعي و </a:t>
            </a:r>
            <a:r>
              <a:rPr lang="fa-IR" sz="2800" dirty="0" smtClean="0">
                <a:solidFill>
                  <a:srgbClr val="C00000"/>
                </a:solidFill>
                <a:latin typeface="Trebuchet MS"/>
                <a:cs typeface="B Zar" pitchFamily="2" charset="-78"/>
              </a:rPr>
              <a:t>نهايي: </a:t>
            </a:r>
            <a:r>
              <a:rPr lang="fa-IR" sz="1900" dirty="0" smtClean="0">
                <a:solidFill>
                  <a:schemeClr val="accent6">
                    <a:lumMod val="50000"/>
                  </a:schemeClr>
                </a:solidFill>
                <a:latin typeface="Trebuchet MS"/>
                <a:cs typeface="B Zar" pitchFamily="2" charset="-78"/>
              </a:rPr>
              <a:t>همان فصل روش تحقیق است که محقق پس از پایان کار تحقیق که همه موارد غیر قابل پیش بینی را هم در نظر گرفته است نسبت به اصلاح طرح تفصیلی اقدام می کند.</a:t>
            </a:r>
            <a:endParaRPr lang="en-US" sz="1900" dirty="0">
              <a:solidFill>
                <a:schemeClr val="accent6">
                  <a:lumMod val="50000"/>
                </a:schemeClr>
              </a:solidFill>
              <a:latin typeface="Trebuchet MS"/>
              <a:cs typeface="B Zar" pitchFamily="2" charset="-78"/>
            </a:endParaRPr>
          </a:p>
        </p:txBody>
      </p:sp>
      <p:sp>
        <p:nvSpPr>
          <p:cNvPr id="2" name="Date Placeholder 1"/>
          <p:cNvSpPr>
            <a:spLocks noGrp="1"/>
          </p:cNvSpPr>
          <p:nvPr>
            <p:ph type="dt" sz="half" idx="10"/>
          </p:nvPr>
        </p:nvSpPr>
        <p:spPr/>
        <p:txBody>
          <a:bodyPr/>
          <a:lstStyle/>
          <a:p>
            <a:fld id="{7B08168D-26CC-40C5-8DD2-CBF81DE650FB}"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8</a:t>
            </a:fld>
            <a:endParaRPr lang="en-US"/>
          </a:p>
        </p:txBody>
      </p:sp>
    </p:spTree>
    <p:extLst>
      <p:ext uri="{BB962C8B-B14F-4D97-AF65-F5344CB8AC3E}">
        <p14:creationId xmlns:p14="http://schemas.microsoft.com/office/powerpoint/2010/main" xmlns="" val="1280729919"/>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1" end="1"/>
                                            </p:txEl>
                                          </p:spTgt>
                                        </p:tgtEl>
                                        <p:attrNameLst>
                                          <p:attrName>style.visibility</p:attrName>
                                        </p:attrNameLst>
                                      </p:cBhvr>
                                      <p:to>
                                        <p:strVal val="visible"/>
                                      </p:to>
                                    </p:set>
                                    <p:anim calcmode="lin" valueType="num">
                                      <p:cBhvr>
                                        <p:cTn id="26" dur="1000" fill="hold"/>
                                        <p:tgtEl>
                                          <p:spTgt spid="329731">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29731">
                                            <p:txEl>
                                              <p:pRg st="2" end="2"/>
                                            </p:txEl>
                                          </p:spTgt>
                                        </p:tgtEl>
                                        <p:attrNameLst>
                                          <p:attrName>style.visibility</p:attrName>
                                        </p:attrNameLst>
                                      </p:cBhvr>
                                      <p:to>
                                        <p:strVal val="visible"/>
                                      </p:to>
                                    </p:set>
                                    <p:anim calcmode="lin" valueType="num">
                                      <p:cBhvr>
                                        <p:cTn id="33" dur="1000" fill="hold"/>
                                        <p:tgtEl>
                                          <p:spTgt spid="329731">
                                            <p:txEl>
                                              <p:pRg st="2" end="2"/>
                                            </p:txEl>
                                          </p:spTgt>
                                        </p:tgtEl>
                                        <p:attrNameLst>
                                          <p:attrName>ppt_x</p:attrName>
                                        </p:attrNameLst>
                                      </p:cBhvr>
                                      <p:tavLst>
                                        <p:tav tm="0">
                                          <p:val>
                                            <p:strVal val="#ppt_x-.2"/>
                                          </p:val>
                                        </p:tav>
                                        <p:tav tm="100000">
                                          <p:val>
                                            <p:strVal val="#ppt_x"/>
                                          </p:val>
                                        </p:tav>
                                      </p:tavLst>
                                    </p:anim>
                                    <p:anim calcmode="lin" valueType="num">
                                      <p:cBhvr>
                                        <p:cTn id="34" dur="1000" fill="hold"/>
                                        <p:tgtEl>
                                          <p:spTgt spid="32973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297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395536" y="548680"/>
            <a:ext cx="8229600" cy="1143000"/>
          </a:xfrm>
        </p:spPr>
        <p:style>
          <a:lnRef idx="3">
            <a:schemeClr val="lt1"/>
          </a:lnRef>
          <a:fillRef idx="1">
            <a:schemeClr val="accent3"/>
          </a:fillRef>
          <a:effectRef idx="1">
            <a:schemeClr val="accent3"/>
          </a:effectRef>
          <a:fontRef idx="minor">
            <a:schemeClr val="lt1"/>
          </a:fontRef>
        </p:style>
        <p:txBody>
          <a:bodyPr/>
          <a:lstStyle/>
          <a:p>
            <a:pPr algn="ctr"/>
            <a:r>
              <a:rPr lang="fa-IR" b="1" dirty="0" smtClean="0">
                <a:cs typeface="Zar" pitchFamily="2" charset="-78"/>
              </a:rPr>
              <a:t>عناصر طرح تحقیق</a:t>
            </a:r>
            <a:endParaRPr lang="fa-IR" b="1" dirty="0">
              <a:cs typeface="Zar" pitchFamily="2" charset="-78"/>
            </a:endParaRPr>
          </a:p>
        </p:txBody>
      </p:sp>
      <p:sp>
        <p:nvSpPr>
          <p:cNvPr id="329731" name="Rectangle 3"/>
          <p:cNvSpPr>
            <a:spLocks noGrp="1" noChangeArrowheads="1"/>
          </p:cNvSpPr>
          <p:nvPr>
            <p:ph idx="1"/>
          </p:nvPr>
        </p:nvSpPr>
        <p:spPr>
          <a:xfrm>
            <a:off x="323528" y="1844824"/>
            <a:ext cx="8280920" cy="2952328"/>
          </a:xfrm>
        </p:spPr>
        <p:style>
          <a:lnRef idx="2">
            <a:schemeClr val="accent3"/>
          </a:lnRef>
          <a:fillRef idx="1">
            <a:schemeClr val="lt1"/>
          </a:fillRef>
          <a:effectRef idx="0">
            <a:schemeClr val="accent3"/>
          </a:effectRef>
          <a:fontRef idx="minor">
            <a:schemeClr val="dk1"/>
          </a:fontRef>
        </p:style>
        <p:txBody>
          <a:bodyPr anchor="ctr">
            <a:normAutofit/>
          </a:bodyPr>
          <a:lstStyle/>
          <a:p>
            <a:pPr marL="45720" lvl="0" indent="0" algn="justLow">
              <a:spcBef>
                <a:spcPct val="20000"/>
              </a:spcBef>
              <a:spcAft>
                <a:spcPts val="300"/>
              </a:spcAft>
              <a:buClr>
                <a:srgbClr val="F14124">
                  <a:lumMod val="75000"/>
                </a:srgbClr>
              </a:buClr>
              <a:buSzPct val="130000"/>
              <a:defRPr/>
            </a:pPr>
            <a:r>
              <a:rPr lang="fa-IR" sz="1900" dirty="0" smtClean="0">
                <a:solidFill>
                  <a:schemeClr val="accent6">
                    <a:lumMod val="50000"/>
                  </a:schemeClr>
                </a:solidFill>
                <a:latin typeface="Trebuchet MS"/>
                <a:cs typeface="B Zar" pitchFamily="2" charset="-78"/>
              </a:rPr>
              <a:t>عناصر طرح تحقیق که در این درس مد نظر ماست، به شرح زیر است:</a:t>
            </a:r>
          </a:p>
          <a:p>
            <a:pPr marL="388620" lvl="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انتخاب موضوع</a:t>
            </a: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طرح </a:t>
            </a:r>
            <a:r>
              <a:rPr lang="fa-IR" sz="1900" dirty="0">
                <a:solidFill>
                  <a:schemeClr val="accent6">
                    <a:lumMod val="50000"/>
                  </a:schemeClr>
                </a:solidFill>
                <a:latin typeface="Trebuchet MS"/>
                <a:cs typeface="B Zar" pitchFamily="2" charset="-78"/>
              </a:rPr>
              <a:t>مساله (تعريف و اهميت موضوع) </a:t>
            </a: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اهداف </a:t>
            </a:r>
            <a:r>
              <a:rPr lang="fa-IR" sz="1900" dirty="0">
                <a:solidFill>
                  <a:schemeClr val="accent6">
                    <a:lumMod val="50000"/>
                  </a:schemeClr>
                </a:solidFill>
                <a:latin typeface="Trebuchet MS"/>
                <a:cs typeface="B Zar" pitchFamily="2" charset="-78"/>
              </a:rPr>
              <a:t>تحقيق</a:t>
            </a: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سابقه </a:t>
            </a:r>
            <a:r>
              <a:rPr lang="fa-IR" sz="1900" dirty="0">
                <a:solidFill>
                  <a:schemeClr val="accent6">
                    <a:lumMod val="50000"/>
                  </a:schemeClr>
                </a:solidFill>
                <a:latin typeface="Trebuchet MS"/>
                <a:cs typeface="B Zar" pitchFamily="2" charset="-78"/>
              </a:rPr>
              <a:t>مطالعات و تحقيقات پيشين</a:t>
            </a: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سوال </a:t>
            </a:r>
            <a:r>
              <a:rPr lang="fa-IR" sz="1900" dirty="0">
                <a:solidFill>
                  <a:schemeClr val="accent6">
                    <a:lumMod val="50000"/>
                  </a:schemeClr>
                </a:solidFill>
                <a:latin typeface="Trebuchet MS"/>
                <a:cs typeface="B Zar" pitchFamily="2" charset="-78"/>
              </a:rPr>
              <a:t>تحقيق، فرضيه ها و مدل مفهومي</a:t>
            </a:r>
          </a:p>
          <a:p>
            <a:pPr marL="502920" lvl="0" indent="-457200" algn="justLow">
              <a:spcBef>
                <a:spcPct val="20000"/>
              </a:spcBef>
              <a:spcAft>
                <a:spcPts val="300"/>
              </a:spcAft>
              <a:buClr>
                <a:srgbClr val="F14124">
                  <a:lumMod val="75000"/>
                </a:srgbClr>
              </a:buClr>
              <a:buSzPct val="130000"/>
              <a:buFont typeface="Wingdings" pitchFamily="2" charset="2"/>
              <a:buChar char="Ø"/>
              <a:defRPr/>
            </a:pPr>
            <a:r>
              <a:rPr lang="fa-IR" sz="1900" dirty="0" smtClean="0">
                <a:solidFill>
                  <a:schemeClr val="accent6">
                    <a:lumMod val="50000"/>
                  </a:schemeClr>
                </a:solidFill>
                <a:latin typeface="Trebuchet MS"/>
                <a:cs typeface="B Zar" pitchFamily="2" charset="-78"/>
              </a:rPr>
              <a:t>نتايج </a:t>
            </a:r>
            <a:r>
              <a:rPr lang="fa-IR" sz="1900" dirty="0">
                <a:solidFill>
                  <a:schemeClr val="accent6">
                    <a:lumMod val="50000"/>
                  </a:schemeClr>
                </a:solidFill>
                <a:latin typeface="Trebuchet MS"/>
                <a:cs typeface="B Zar" pitchFamily="2" charset="-78"/>
              </a:rPr>
              <a:t>مورد انتظار از اجرا و استفاده كنندگان(مستقيم و غير مستقيم) از نتايج </a:t>
            </a:r>
            <a:r>
              <a:rPr lang="fa-IR" sz="1900" dirty="0" smtClean="0">
                <a:solidFill>
                  <a:schemeClr val="accent6">
                    <a:lumMod val="50000"/>
                  </a:schemeClr>
                </a:solidFill>
                <a:latin typeface="Trebuchet MS"/>
                <a:cs typeface="B Zar" pitchFamily="2" charset="-78"/>
              </a:rPr>
              <a:t>تحقيق</a:t>
            </a:r>
            <a:endParaRPr lang="fa-IR" sz="1900" dirty="0">
              <a:solidFill>
                <a:schemeClr val="accent6">
                  <a:lumMod val="50000"/>
                </a:schemeClr>
              </a:solidFill>
              <a:latin typeface="Trebuchet MS"/>
              <a:cs typeface="B Zar" pitchFamily="2" charset="-78"/>
            </a:endParaRPr>
          </a:p>
        </p:txBody>
      </p:sp>
      <p:sp>
        <p:nvSpPr>
          <p:cNvPr id="2" name="Date Placeholder 1"/>
          <p:cNvSpPr>
            <a:spLocks noGrp="1"/>
          </p:cNvSpPr>
          <p:nvPr>
            <p:ph type="dt" sz="half" idx="10"/>
          </p:nvPr>
        </p:nvSpPr>
        <p:spPr/>
        <p:txBody>
          <a:bodyPr/>
          <a:lstStyle/>
          <a:p>
            <a:fld id="{D008C0EA-75E4-442C-8902-092E31DFFB91}" type="datetime10">
              <a:rPr lang="fa-IR" smtClean="0"/>
              <a:t>يکشنبه، اکتبر 22، 2017</a:t>
            </a:fld>
            <a:endParaRPr lang="en-US"/>
          </a:p>
        </p:txBody>
      </p:sp>
      <p:sp>
        <p:nvSpPr>
          <p:cNvPr id="3" name="Footer Placeholder 2"/>
          <p:cNvSpPr>
            <a:spLocks noGrp="1"/>
          </p:cNvSpPr>
          <p:nvPr>
            <p:ph type="ftr" sz="quarter" idx="11"/>
          </p:nvPr>
        </p:nvSpPr>
        <p:spPr/>
        <p:txBody>
          <a:bodyPr/>
          <a:lstStyle/>
          <a:p>
            <a:r>
              <a:rPr lang="fa-IR" smtClean="0"/>
              <a:t>موسسه آموزش عالی فارابی، </a:t>
            </a:r>
            <a:r>
              <a:rPr lang="en-US" smtClean="0"/>
              <a:t>A.KHAZAEI</a:t>
            </a:r>
            <a:endParaRPr lang="en-US"/>
          </a:p>
        </p:txBody>
      </p:sp>
      <p:sp>
        <p:nvSpPr>
          <p:cNvPr id="4" name="Slide Number Placeholder 3"/>
          <p:cNvSpPr>
            <a:spLocks noGrp="1"/>
          </p:cNvSpPr>
          <p:nvPr>
            <p:ph type="sldNum" sz="quarter" idx="12"/>
          </p:nvPr>
        </p:nvSpPr>
        <p:spPr/>
        <p:txBody>
          <a:bodyPr/>
          <a:lstStyle/>
          <a:p>
            <a:fld id="{093C3A5C-D1F7-40B1-8815-D44CC7E91805}" type="slidenum">
              <a:rPr lang="ar-SA" smtClean="0"/>
              <a:pPr/>
              <a:t>9</a:t>
            </a:fld>
            <a:endParaRPr lang="en-US"/>
          </a:p>
        </p:txBody>
      </p:sp>
    </p:spTree>
    <p:extLst>
      <p:ext uri="{BB962C8B-B14F-4D97-AF65-F5344CB8AC3E}">
        <p14:creationId xmlns:p14="http://schemas.microsoft.com/office/powerpoint/2010/main" xmlns="" val="3194747576"/>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9730"/>
                                        </p:tgtEl>
                                        <p:attrNameLst>
                                          <p:attrName>style.visibility</p:attrName>
                                        </p:attrNameLst>
                                      </p:cBhvr>
                                      <p:to>
                                        <p:strVal val="visible"/>
                                      </p:to>
                                    </p:set>
                                    <p:animEffect transition="in" filter="wipe(right)">
                                      <p:cBhvr>
                                        <p:cTn id="7" dur="500"/>
                                        <p:tgtEl>
                                          <p:spTgt spid="329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29731">
                                            <p:bg/>
                                          </p:spTgt>
                                        </p:tgtEl>
                                        <p:attrNameLst>
                                          <p:attrName>style.visibility</p:attrName>
                                        </p:attrNameLst>
                                      </p:cBhvr>
                                      <p:to>
                                        <p:strVal val="visible"/>
                                      </p:to>
                                    </p:set>
                                    <p:anim calcmode="lin" valueType="num">
                                      <p:cBhvr>
                                        <p:cTn id="12" dur="1000" fill="hold"/>
                                        <p:tgtEl>
                                          <p:spTgt spid="329731">
                                            <p:bg/>
                                          </p:spTgt>
                                        </p:tgtEl>
                                        <p:attrNameLst>
                                          <p:attrName>ppt_x</p:attrName>
                                        </p:attrNameLst>
                                      </p:cBhvr>
                                      <p:tavLst>
                                        <p:tav tm="0">
                                          <p:val>
                                            <p:strVal val="#ppt_x-.2"/>
                                          </p:val>
                                        </p:tav>
                                        <p:tav tm="100000">
                                          <p:val>
                                            <p:strVal val="#ppt_x"/>
                                          </p:val>
                                        </p:tav>
                                      </p:tavLst>
                                    </p:anim>
                                    <p:anim calcmode="lin" valueType="num">
                                      <p:cBhvr>
                                        <p:cTn id="13" dur="1000" fill="hold"/>
                                        <p:tgtEl>
                                          <p:spTgt spid="329731">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9731">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29731">
                                            <p:txEl>
                                              <p:pRg st="0" end="0"/>
                                            </p:txEl>
                                          </p:spTgt>
                                        </p:tgtEl>
                                        <p:attrNameLst>
                                          <p:attrName>style.visibility</p:attrName>
                                        </p:attrNameLst>
                                      </p:cBhvr>
                                      <p:to>
                                        <p:strVal val="visible"/>
                                      </p:to>
                                    </p:set>
                                    <p:anim calcmode="lin" valueType="num">
                                      <p:cBhvr>
                                        <p:cTn id="19" dur="1000" fill="hold"/>
                                        <p:tgtEl>
                                          <p:spTgt spid="329731">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29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297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29731">
                                            <p:txEl>
                                              <p:pRg st="1" end="1"/>
                                            </p:txEl>
                                          </p:spTgt>
                                        </p:tgtEl>
                                        <p:attrNameLst>
                                          <p:attrName>style.visibility</p:attrName>
                                        </p:attrNameLst>
                                      </p:cBhvr>
                                      <p:to>
                                        <p:strVal val="visible"/>
                                      </p:to>
                                    </p:set>
                                    <p:anim calcmode="lin" valueType="num">
                                      <p:cBhvr>
                                        <p:cTn id="26" dur="1000" fill="hold"/>
                                        <p:tgtEl>
                                          <p:spTgt spid="329731">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29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29731">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29731">
                                            <p:txEl>
                                              <p:pRg st="2" end="2"/>
                                            </p:txEl>
                                          </p:spTgt>
                                        </p:tgtEl>
                                        <p:attrNameLst>
                                          <p:attrName>style.visibility</p:attrName>
                                        </p:attrNameLst>
                                      </p:cBhvr>
                                      <p:to>
                                        <p:strVal val="visible"/>
                                      </p:to>
                                    </p:set>
                                    <p:anim calcmode="lin" valueType="num">
                                      <p:cBhvr>
                                        <p:cTn id="33" dur="1000" fill="hold"/>
                                        <p:tgtEl>
                                          <p:spTgt spid="329731">
                                            <p:txEl>
                                              <p:pRg st="2" end="2"/>
                                            </p:txEl>
                                          </p:spTgt>
                                        </p:tgtEl>
                                        <p:attrNameLst>
                                          <p:attrName>ppt_x</p:attrName>
                                        </p:attrNameLst>
                                      </p:cBhvr>
                                      <p:tavLst>
                                        <p:tav tm="0">
                                          <p:val>
                                            <p:strVal val="#ppt_x-.2"/>
                                          </p:val>
                                        </p:tav>
                                        <p:tav tm="100000">
                                          <p:val>
                                            <p:strVal val="#ppt_x"/>
                                          </p:val>
                                        </p:tav>
                                      </p:tavLst>
                                    </p:anim>
                                    <p:anim calcmode="lin" valueType="num">
                                      <p:cBhvr>
                                        <p:cTn id="34" dur="1000" fill="hold"/>
                                        <p:tgtEl>
                                          <p:spTgt spid="32973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29731">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29731">
                                            <p:txEl>
                                              <p:pRg st="3" end="3"/>
                                            </p:txEl>
                                          </p:spTgt>
                                        </p:tgtEl>
                                        <p:attrNameLst>
                                          <p:attrName>style.visibility</p:attrName>
                                        </p:attrNameLst>
                                      </p:cBhvr>
                                      <p:to>
                                        <p:strVal val="visible"/>
                                      </p:to>
                                    </p:set>
                                    <p:anim calcmode="lin" valueType="num">
                                      <p:cBhvr>
                                        <p:cTn id="40" dur="1000" fill="hold"/>
                                        <p:tgtEl>
                                          <p:spTgt spid="329731">
                                            <p:txEl>
                                              <p:pRg st="3" end="3"/>
                                            </p:txEl>
                                          </p:spTgt>
                                        </p:tgtEl>
                                        <p:attrNameLst>
                                          <p:attrName>ppt_x</p:attrName>
                                        </p:attrNameLst>
                                      </p:cBhvr>
                                      <p:tavLst>
                                        <p:tav tm="0">
                                          <p:val>
                                            <p:strVal val="#ppt_x-.2"/>
                                          </p:val>
                                        </p:tav>
                                        <p:tav tm="100000">
                                          <p:val>
                                            <p:strVal val="#ppt_x"/>
                                          </p:val>
                                        </p:tav>
                                      </p:tavLst>
                                    </p:anim>
                                    <p:anim calcmode="lin" valueType="num">
                                      <p:cBhvr>
                                        <p:cTn id="41" dur="1000" fill="hold"/>
                                        <p:tgtEl>
                                          <p:spTgt spid="32973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29731">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329731">
                                            <p:txEl>
                                              <p:pRg st="4" end="4"/>
                                            </p:txEl>
                                          </p:spTgt>
                                        </p:tgtEl>
                                        <p:attrNameLst>
                                          <p:attrName>style.visibility</p:attrName>
                                        </p:attrNameLst>
                                      </p:cBhvr>
                                      <p:to>
                                        <p:strVal val="visible"/>
                                      </p:to>
                                    </p:set>
                                    <p:anim calcmode="lin" valueType="num">
                                      <p:cBhvr>
                                        <p:cTn id="47" dur="1000" fill="hold"/>
                                        <p:tgtEl>
                                          <p:spTgt spid="329731">
                                            <p:txEl>
                                              <p:pRg st="4" end="4"/>
                                            </p:txEl>
                                          </p:spTgt>
                                        </p:tgtEl>
                                        <p:attrNameLst>
                                          <p:attrName>ppt_x</p:attrName>
                                        </p:attrNameLst>
                                      </p:cBhvr>
                                      <p:tavLst>
                                        <p:tav tm="0">
                                          <p:val>
                                            <p:strVal val="#ppt_x-.2"/>
                                          </p:val>
                                        </p:tav>
                                        <p:tav tm="100000">
                                          <p:val>
                                            <p:strVal val="#ppt_x"/>
                                          </p:val>
                                        </p:tav>
                                      </p:tavLst>
                                    </p:anim>
                                    <p:anim calcmode="lin" valueType="num">
                                      <p:cBhvr>
                                        <p:cTn id="48" dur="1000" fill="hold"/>
                                        <p:tgtEl>
                                          <p:spTgt spid="32973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29731">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329731">
                                            <p:txEl>
                                              <p:pRg st="5" end="5"/>
                                            </p:txEl>
                                          </p:spTgt>
                                        </p:tgtEl>
                                        <p:attrNameLst>
                                          <p:attrName>style.visibility</p:attrName>
                                        </p:attrNameLst>
                                      </p:cBhvr>
                                      <p:to>
                                        <p:strVal val="visible"/>
                                      </p:to>
                                    </p:set>
                                    <p:anim calcmode="lin" valueType="num">
                                      <p:cBhvr>
                                        <p:cTn id="54" dur="1000" fill="hold"/>
                                        <p:tgtEl>
                                          <p:spTgt spid="329731">
                                            <p:txEl>
                                              <p:pRg st="5" end="5"/>
                                            </p:txEl>
                                          </p:spTgt>
                                        </p:tgtEl>
                                        <p:attrNameLst>
                                          <p:attrName>ppt_x</p:attrName>
                                        </p:attrNameLst>
                                      </p:cBhvr>
                                      <p:tavLst>
                                        <p:tav tm="0">
                                          <p:val>
                                            <p:strVal val="#ppt_x-.2"/>
                                          </p:val>
                                        </p:tav>
                                        <p:tav tm="100000">
                                          <p:val>
                                            <p:strVal val="#ppt_x"/>
                                          </p:val>
                                        </p:tav>
                                      </p:tavLst>
                                    </p:anim>
                                    <p:anim calcmode="lin" valueType="num">
                                      <p:cBhvr>
                                        <p:cTn id="55" dur="1000" fill="hold"/>
                                        <p:tgtEl>
                                          <p:spTgt spid="329731">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29731">
                                            <p:txEl>
                                              <p:pRg st="5" end="5"/>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329731">
                                            <p:txEl>
                                              <p:pRg st="6" end="6"/>
                                            </p:txEl>
                                          </p:spTgt>
                                        </p:tgtEl>
                                        <p:attrNameLst>
                                          <p:attrName>style.visibility</p:attrName>
                                        </p:attrNameLst>
                                      </p:cBhvr>
                                      <p:to>
                                        <p:strVal val="visible"/>
                                      </p:to>
                                    </p:set>
                                    <p:anim calcmode="lin" valueType="num">
                                      <p:cBhvr>
                                        <p:cTn id="61" dur="1000" fill="hold"/>
                                        <p:tgtEl>
                                          <p:spTgt spid="329731">
                                            <p:txEl>
                                              <p:pRg st="6" end="6"/>
                                            </p:txEl>
                                          </p:spTgt>
                                        </p:tgtEl>
                                        <p:attrNameLst>
                                          <p:attrName>ppt_x</p:attrName>
                                        </p:attrNameLst>
                                      </p:cBhvr>
                                      <p:tavLst>
                                        <p:tav tm="0">
                                          <p:val>
                                            <p:strVal val="#ppt_x-.2"/>
                                          </p:val>
                                        </p:tav>
                                        <p:tav tm="100000">
                                          <p:val>
                                            <p:strVal val="#ppt_x"/>
                                          </p:val>
                                        </p:tav>
                                      </p:tavLst>
                                    </p:anim>
                                    <p:anim calcmode="lin" valueType="num">
                                      <p:cBhvr>
                                        <p:cTn id="62" dur="1000" fill="hold"/>
                                        <p:tgtEl>
                                          <p:spTgt spid="329731">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63" dur="1000"/>
                                        <p:tgtEl>
                                          <p:spTgt spid="3297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0" grpId="0" animBg="1"/>
      <p:bldP spid="329731" grpId="0" build="p"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624</TotalTime>
  <Words>915</Words>
  <Application>Microsoft Office PowerPoint</Application>
  <PresentationFormat>On-screen Show (4:3)</PresentationFormat>
  <Paragraphs>96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Angles</vt:lpstr>
      <vt:lpstr>تهيه و تنظيم طرح تحقيق</vt:lpstr>
      <vt:lpstr>طرح تحقيق Research Proposal</vt:lpstr>
      <vt:lpstr>دلایل توجیهی تهیه طرح تحقیق</vt:lpstr>
      <vt:lpstr>دلایل توجیهی تهیه طرح تحقیق</vt:lpstr>
      <vt:lpstr>دلایل توجیهی تهیه طرح تحقیق</vt:lpstr>
      <vt:lpstr>نمونه ای از زمانبندی طرح تحقیق نمودار گانت</vt:lpstr>
      <vt:lpstr>انواع طرحهاي تحقيق  براساس ماهيت و اهميت تحقيق </vt:lpstr>
      <vt:lpstr>انواع طرحهاي تحقيق براساس مراحل پیشرفت کار</vt:lpstr>
      <vt:lpstr>عناصر طرح تحقیق</vt:lpstr>
      <vt:lpstr>عناصر طرح تحقیق</vt:lpstr>
      <vt:lpstr>انتخاب موضوع تحقیق</vt:lpstr>
      <vt:lpstr>انتخاب موضوع تحقیق</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شیوه استفاده از آثار دیگران:</dc:title>
  <dc:creator>alireza</dc:creator>
  <cp:lastModifiedBy>iliaco</cp:lastModifiedBy>
  <cp:revision>59</cp:revision>
  <dcterms:created xsi:type="dcterms:W3CDTF">2014-09-26T13:57:04Z</dcterms:created>
  <dcterms:modified xsi:type="dcterms:W3CDTF">2017-10-22T20:06:55Z</dcterms:modified>
</cp:coreProperties>
</file>